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67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12" y="609600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153791"/>
            <a:ext cx="761503" cy="6064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6984" y="3153791"/>
            <a:ext cx="755015" cy="60642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36"/>
            <a:ext cx="12192000" cy="68579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12" y="609600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153791"/>
            <a:ext cx="761503" cy="6064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6984" y="3153791"/>
            <a:ext cx="755015" cy="6064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9657" y="2454020"/>
            <a:ext cx="7012685" cy="1732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9657" y="2454020"/>
            <a:ext cx="7012685" cy="1732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18844" marR="912494"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20</a:t>
            </a:r>
            <a:r>
              <a:rPr spc="-70" dirty="0"/>
              <a:t> </a:t>
            </a:r>
            <a:r>
              <a:rPr spc="-10" dirty="0"/>
              <a:t>основных</a:t>
            </a:r>
            <a:r>
              <a:rPr spc="-75" dirty="0"/>
              <a:t> </a:t>
            </a:r>
            <a:r>
              <a:rPr spc="-10" dirty="0"/>
              <a:t>вопросов</a:t>
            </a:r>
            <a:r>
              <a:rPr spc="-65" dirty="0"/>
              <a:t> </a:t>
            </a:r>
            <a:r>
              <a:rPr dirty="0"/>
              <a:t>и</a:t>
            </a:r>
            <a:r>
              <a:rPr spc="-75" dirty="0"/>
              <a:t> </a:t>
            </a:r>
            <a:r>
              <a:rPr spc="-10" dirty="0"/>
              <a:t>ответов </a:t>
            </a:r>
            <a:r>
              <a:rPr dirty="0"/>
              <a:t>о</a:t>
            </a:r>
            <a:r>
              <a:rPr spc="-75" dirty="0"/>
              <a:t> </a:t>
            </a:r>
            <a:r>
              <a:rPr dirty="0"/>
              <a:t>Единой</a:t>
            </a:r>
            <a:r>
              <a:rPr spc="-70" dirty="0"/>
              <a:t> </a:t>
            </a:r>
            <a:r>
              <a:rPr spc="-10" dirty="0"/>
              <a:t>методике</a:t>
            </a:r>
          </a:p>
          <a:p>
            <a:pPr marL="10160" marR="5080" algn="ctr">
              <a:lnSpc>
                <a:spcPct val="100000"/>
              </a:lnSpc>
            </a:pPr>
            <a:r>
              <a:rPr spc="-20" dirty="0"/>
              <a:t>социально-психологического</a:t>
            </a:r>
            <a:r>
              <a:rPr dirty="0"/>
              <a:t> </a:t>
            </a:r>
            <a:r>
              <a:rPr spc="-10" dirty="0"/>
              <a:t>тестирования </a:t>
            </a:r>
            <a:r>
              <a:rPr dirty="0"/>
              <a:t>(ЕМ </a:t>
            </a:r>
            <a:r>
              <a:rPr spc="-20" dirty="0"/>
              <a:t>СПТ)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310843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1704339" marR="537845" indent="-115887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9.</a:t>
            </a:r>
            <a:r>
              <a:rPr sz="3600" b="1" spc="-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Важно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ли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каких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условиях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</a:t>
            </a:r>
            <a:r>
              <a:rPr sz="3600" b="1" spc="-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каком состоянии</a:t>
            </a:r>
            <a:r>
              <a:rPr sz="3600" b="1" spc="-16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заполняется</a:t>
            </a:r>
            <a:r>
              <a:rPr sz="3600" b="1" spc="-16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833585"/>
            <a:ext cx="9733915" cy="3253740"/>
          </a:xfrm>
          <a:custGeom>
            <a:avLst/>
            <a:gdLst/>
            <a:ahLst/>
            <a:cxnLst/>
            <a:rect l="l" t="t" r="r" b="b"/>
            <a:pathLst>
              <a:path w="9733915" h="3253740">
                <a:moveTo>
                  <a:pt x="9733915" y="0"/>
                </a:moveTo>
                <a:lnTo>
                  <a:pt x="0" y="0"/>
                </a:lnTo>
                <a:lnTo>
                  <a:pt x="0" y="3253740"/>
                </a:lnTo>
                <a:lnTo>
                  <a:pt x="9733915" y="325374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86586" y="2832354"/>
            <a:ext cx="9577070" cy="158940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462280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Times New Roman"/>
                <a:cs typeface="Times New Roman"/>
              </a:rPr>
              <a:t>Да,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эти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обстоятельства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существенно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влияют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на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результаты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теста</a:t>
            </a:r>
            <a:r>
              <a:rPr sz="2400" spc="-10" dirty="0">
                <a:latin typeface="Times New Roman"/>
                <a:cs typeface="Times New Roman"/>
              </a:rPr>
              <a:t>!</a:t>
            </a:r>
            <a:endParaRPr sz="24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3080"/>
              </a:lnSpc>
              <a:spcBef>
                <a:spcPts val="130"/>
              </a:spcBef>
              <a:tabLst>
                <a:tab pos="1167765" algn="l"/>
                <a:tab pos="2332355" algn="l"/>
                <a:tab pos="3686810" algn="l"/>
                <a:tab pos="5471795" algn="l"/>
                <a:tab pos="7223125" algn="l"/>
                <a:tab pos="9419590" algn="l"/>
              </a:tabLst>
            </a:pPr>
            <a:r>
              <a:rPr sz="2400" spc="-25" dirty="0">
                <a:latin typeface="Times New Roman"/>
                <a:cs typeface="Times New Roman"/>
              </a:rPr>
              <a:t>Для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любого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человека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естественно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испытывать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напряженность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 </a:t>
            </a:r>
            <a:r>
              <a:rPr sz="2400" spc="-10" dirty="0">
                <a:latin typeface="Times New Roman"/>
                <a:cs typeface="Times New Roman"/>
              </a:rPr>
              <a:t>подобных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ситуациях.</a:t>
            </a:r>
            <a:endParaRPr sz="2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70"/>
              </a:spcBef>
            </a:pPr>
            <a:r>
              <a:rPr sz="2400" dirty="0">
                <a:latin typeface="Times New Roman"/>
                <a:cs typeface="Times New Roman"/>
              </a:rPr>
              <a:t>Обучающийся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должен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быть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подготовлен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процедуре</a:t>
            </a:r>
            <a:r>
              <a:rPr sz="2400" spc="1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тестирования: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65385" y="4396232"/>
            <a:ext cx="1397000" cy="80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marR="5080" indent="-265430">
              <a:lnSpc>
                <a:spcPct val="107100"/>
              </a:lnSpc>
              <a:spcBef>
                <a:spcPts val="100"/>
              </a:spcBef>
            </a:pPr>
            <a:r>
              <a:rPr sz="2400" spc="-20" dirty="0">
                <a:latin typeface="Times New Roman"/>
                <a:cs typeface="Times New Roman"/>
              </a:rPr>
              <a:t>процедуру </a:t>
            </a:r>
            <a:r>
              <a:rPr sz="2400" spc="-35" dirty="0">
                <a:latin typeface="Times New Roman"/>
                <a:cs typeface="Times New Roman"/>
              </a:rPr>
              <a:t>отвечать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86586" y="4396232"/>
            <a:ext cx="8148955" cy="11988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6900"/>
              </a:lnSpc>
              <a:spcBef>
                <a:spcPts val="105"/>
              </a:spcBef>
              <a:tabLst>
                <a:tab pos="951230" algn="l"/>
                <a:tab pos="2162810" algn="l"/>
                <a:tab pos="2840990" algn="l"/>
                <a:tab pos="3650615" algn="l"/>
                <a:tab pos="3793490" algn="l"/>
                <a:tab pos="4412615" algn="l"/>
                <a:tab pos="5397500" algn="l"/>
                <a:tab pos="5607685" algn="l"/>
                <a:tab pos="6089015" algn="l"/>
                <a:tab pos="7032625" algn="l"/>
                <a:tab pos="782510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перед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проведением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СПТ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необходимо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разъяснить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цель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 </a:t>
            </a:r>
            <a:r>
              <a:rPr sz="2400" spc="-10" dirty="0">
                <a:latin typeface="Times New Roman"/>
                <a:cs typeface="Times New Roman"/>
              </a:rPr>
              <a:t>тестирования,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настроить</a:t>
            </a:r>
            <a:r>
              <a:rPr sz="2400" dirty="0">
                <a:latin typeface="Times New Roman"/>
                <a:cs typeface="Times New Roman"/>
              </a:rPr>
              <a:t>		</a:t>
            </a:r>
            <a:r>
              <a:rPr sz="2400" spc="-25" dirty="0">
                <a:latin typeface="Times New Roman"/>
                <a:cs typeface="Times New Roman"/>
              </a:rPr>
              <a:t>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работу</a:t>
            </a:r>
            <a:r>
              <a:rPr sz="2400" dirty="0">
                <a:latin typeface="Times New Roman"/>
                <a:cs typeface="Times New Roman"/>
              </a:rPr>
              <a:t>	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замотивировать </a:t>
            </a:r>
            <a:r>
              <a:rPr sz="2400" spc="-10" dirty="0">
                <a:latin typeface="Times New Roman"/>
                <a:cs typeface="Times New Roman"/>
              </a:rPr>
              <a:t>откровенно.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6166" y="5595620"/>
            <a:ext cx="7841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Тестирование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должно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проводиться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комфортных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условиях.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152220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29" rIns="0" bIns="0" rtlCol="0">
            <a:spAutoFit/>
          </a:bodyPr>
          <a:lstStyle/>
          <a:p>
            <a:pPr marL="1900555" marR="88900" indent="-1804670">
              <a:lnSpc>
                <a:spcPts val="4190"/>
              </a:lnSpc>
              <a:spcBef>
                <a:spcPts val="489"/>
              </a:spcBef>
            </a:pPr>
            <a:r>
              <a:rPr sz="3600" b="1" dirty="0">
                <a:latin typeface="Times New Roman"/>
                <a:cs typeface="Times New Roman"/>
              </a:rPr>
              <a:t>10.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чем</a:t>
            </a:r>
            <a:r>
              <a:rPr sz="3600" b="1" spc="-4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заключается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конфиденциальность проведения</a:t>
            </a:r>
            <a:r>
              <a:rPr sz="3600" b="1" spc="-17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2564231"/>
            <a:ext cx="9733915" cy="3509010"/>
          </a:xfrm>
          <a:custGeom>
            <a:avLst/>
            <a:gdLst/>
            <a:ahLst/>
            <a:cxnLst/>
            <a:rect l="l" t="t" r="r" b="b"/>
            <a:pathLst>
              <a:path w="9733915" h="3509010">
                <a:moveTo>
                  <a:pt x="9733915" y="0"/>
                </a:moveTo>
                <a:lnTo>
                  <a:pt x="0" y="0"/>
                </a:lnTo>
                <a:lnTo>
                  <a:pt x="0" y="3508629"/>
                </a:lnTo>
                <a:lnTo>
                  <a:pt x="9733915" y="3508629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7972" y="2586939"/>
            <a:ext cx="9443720" cy="3410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423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Все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результаты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тестирования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строго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конфиденциальны!</a:t>
            </a:r>
            <a:endParaRPr sz="2400">
              <a:latin typeface="Times New Roman"/>
              <a:cs typeface="Times New Roman"/>
            </a:endParaRPr>
          </a:p>
          <a:p>
            <a:pPr marL="355600" marR="2073275" indent="-342900">
              <a:lnSpc>
                <a:spcPct val="100000"/>
              </a:lnSpc>
              <a:spcBef>
                <a:spcPts val="10"/>
              </a:spcBef>
              <a:buFont typeface="Wingdings"/>
              <a:buChar char=""/>
              <a:tabLst>
                <a:tab pos="355600" algn="l"/>
              </a:tabLst>
            </a:pPr>
            <a:r>
              <a:rPr sz="2200" dirty="0">
                <a:latin typeface="Times New Roman"/>
                <a:cs typeface="Times New Roman"/>
              </a:rPr>
              <a:t>В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образовательной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организации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должно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быть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положение</a:t>
            </a:r>
            <a:r>
              <a:rPr sz="2200" spc="-85" dirty="0">
                <a:latin typeface="Times New Roman"/>
                <a:cs typeface="Times New Roman"/>
              </a:rPr>
              <a:t> </a:t>
            </a:r>
            <a:r>
              <a:rPr sz="2200" spc="-50" dirty="0">
                <a:latin typeface="Times New Roman"/>
                <a:cs typeface="Times New Roman"/>
              </a:rPr>
              <a:t>о </a:t>
            </a:r>
            <a:r>
              <a:rPr sz="2200" spc="-10" dirty="0">
                <a:latin typeface="Times New Roman"/>
                <a:cs typeface="Times New Roman"/>
              </a:rPr>
              <a:t>конфиденциальной</a:t>
            </a:r>
            <a:r>
              <a:rPr sz="2200" spc="-1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информации.</a:t>
            </a:r>
            <a:endParaRPr sz="2200">
              <a:latin typeface="Times New Roman"/>
              <a:cs typeface="Times New Roman"/>
            </a:endParaRPr>
          </a:p>
          <a:p>
            <a:pPr marL="355600" marR="430530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sz="2200" dirty="0">
                <a:latin typeface="Times New Roman"/>
                <a:cs typeface="Times New Roman"/>
              </a:rPr>
              <a:t>Каждому</a:t>
            </a:r>
            <a:r>
              <a:rPr sz="2200" spc="-1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обучающемуся</a:t>
            </a:r>
            <a:r>
              <a:rPr sz="2200" spc="-11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присваивается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индивидуальный</a:t>
            </a:r>
            <a:r>
              <a:rPr sz="2200" spc="-90" dirty="0">
                <a:latin typeface="Times New Roman"/>
                <a:cs typeface="Times New Roman"/>
              </a:rPr>
              <a:t> </a:t>
            </a:r>
            <a:r>
              <a:rPr sz="2200" spc="-40" dirty="0">
                <a:latin typeface="Times New Roman"/>
                <a:cs typeface="Times New Roman"/>
              </a:rPr>
              <a:t>код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участника, </a:t>
            </a:r>
            <a:r>
              <a:rPr sz="2200" spc="-20" dirty="0">
                <a:latin typeface="Times New Roman"/>
                <a:cs typeface="Times New Roman"/>
              </a:rPr>
              <a:t>который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делает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невозможным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персонификацию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данных.</a:t>
            </a:r>
            <a:endParaRPr sz="22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"/>
              <a:tabLst>
                <a:tab pos="355600" algn="l"/>
                <a:tab pos="425450" algn="l"/>
              </a:tabLst>
            </a:pPr>
            <a:r>
              <a:rPr sz="2200" dirty="0">
                <a:latin typeface="Times New Roman"/>
                <a:cs typeface="Times New Roman"/>
              </a:rPr>
              <a:t>	Список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индивидуальных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кодов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соответствующих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им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фамилий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хранится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50" dirty="0">
                <a:latin typeface="Times New Roman"/>
                <a:cs typeface="Times New Roman"/>
              </a:rPr>
              <a:t>в </a:t>
            </a:r>
            <a:r>
              <a:rPr sz="2200" spc="-10" dirty="0">
                <a:latin typeface="Times New Roman"/>
                <a:cs typeface="Times New Roman"/>
              </a:rPr>
              <a:t>образовательной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организации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в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соответствии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с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Федеральным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законом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от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27 </a:t>
            </a:r>
            <a:r>
              <a:rPr sz="2200" dirty="0">
                <a:latin typeface="Times New Roman"/>
                <a:cs typeface="Times New Roman"/>
              </a:rPr>
              <a:t>июля</a:t>
            </a:r>
            <a:r>
              <a:rPr sz="2200" spc="-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2007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135" dirty="0">
                <a:latin typeface="Times New Roman"/>
                <a:cs typeface="Times New Roman"/>
              </a:rPr>
              <a:t>г.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№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152-</a:t>
            </a:r>
            <a:r>
              <a:rPr sz="2200" dirty="0">
                <a:latin typeface="Times New Roman"/>
                <a:cs typeface="Times New Roman"/>
              </a:rPr>
              <a:t>ФЗ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«О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персональных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данных».</a:t>
            </a:r>
            <a:endParaRPr sz="2200">
              <a:latin typeface="Times New Roman"/>
              <a:cs typeface="Times New Roman"/>
            </a:endParaRPr>
          </a:p>
          <a:p>
            <a:pPr marL="354965" indent="-342265" algn="just">
              <a:lnSpc>
                <a:spcPct val="100000"/>
              </a:lnSpc>
              <a:buFont typeface="Wingdings"/>
              <a:buChar char=""/>
              <a:tabLst>
                <a:tab pos="354965" algn="l"/>
              </a:tabLst>
            </a:pPr>
            <a:r>
              <a:rPr sz="2200" dirty="0">
                <a:latin typeface="Times New Roman"/>
                <a:cs typeface="Times New Roman"/>
              </a:rPr>
              <a:t>Персональные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30" dirty="0">
                <a:latin typeface="Times New Roman"/>
                <a:cs typeface="Times New Roman"/>
              </a:rPr>
              <a:t>результаты </a:t>
            </a:r>
            <a:r>
              <a:rPr sz="2200" dirty="0">
                <a:latin typeface="Times New Roman"/>
                <a:cs typeface="Times New Roman"/>
              </a:rPr>
              <a:t>могут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быть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доступны</a:t>
            </a:r>
            <a:r>
              <a:rPr sz="2200" spc="-6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только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трем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лицам:</a:t>
            </a:r>
            <a:endParaRPr sz="220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Times New Roman"/>
                <a:cs typeface="Times New Roman"/>
              </a:rPr>
              <a:t>родителю,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ребенку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</a:t>
            </a:r>
            <a:r>
              <a:rPr sz="2200" spc="-7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педагогу-</a:t>
            </a:r>
            <a:r>
              <a:rPr sz="2200" spc="-10" dirty="0">
                <a:latin typeface="Times New Roman"/>
                <a:cs typeface="Times New Roman"/>
              </a:rPr>
              <a:t>психологу.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7403" y="1335989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3016250" marR="321945" indent="-269049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11.</a:t>
            </a:r>
            <a:r>
              <a:rPr sz="3600" b="1" spc="-1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На</a:t>
            </a:r>
            <a:r>
              <a:rPr sz="3600" b="1" spc="-14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основании</a:t>
            </a:r>
            <a:r>
              <a:rPr sz="3600" b="1" spc="-15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чего</a:t>
            </a:r>
            <a:r>
              <a:rPr sz="3600" b="1" spc="-1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делаются</a:t>
            </a:r>
            <a:r>
              <a:rPr sz="3600" b="1" spc="-14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выводы</a:t>
            </a:r>
            <a:r>
              <a:rPr sz="3600" b="1" spc="-130" dirty="0">
                <a:latin typeface="Times New Roman"/>
                <a:cs typeface="Times New Roman"/>
              </a:rPr>
              <a:t> </a:t>
            </a:r>
            <a:r>
              <a:rPr sz="3600" b="1" spc="-50" dirty="0">
                <a:latin typeface="Times New Roman"/>
                <a:cs typeface="Times New Roman"/>
              </a:rPr>
              <a:t>в </a:t>
            </a:r>
            <a:r>
              <a:rPr sz="3600" b="1" spc="-25" dirty="0">
                <a:latin typeface="Times New Roman"/>
                <a:cs typeface="Times New Roman"/>
              </a:rPr>
              <a:t>методике</a:t>
            </a:r>
            <a:r>
              <a:rPr sz="3600" b="1" spc="-7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СПТ</a:t>
            </a:r>
            <a:r>
              <a:rPr sz="3600" b="1" spc="-70" dirty="0">
                <a:latin typeface="Times New Roman"/>
                <a:cs typeface="Times New Roman"/>
              </a:rPr>
              <a:t> </a:t>
            </a:r>
            <a:r>
              <a:rPr sz="3600" b="1" spc="-50" dirty="0">
                <a:latin typeface="Times New Roman"/>
                <a:cs typeface="Times New Roman"/>
              </a:rPr>
              <a:t>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50378" y="2800159"/>
            <a:ext cx="9733915" cy="3201035"/>
          </a:xfrm>
          <a:custGeom>
            <a:avLst/>
            <a:gdLst/>
            <a:ahLst/>
            <a:cxnLst/>
            <a:rect l="l" t="t" r="r" b="b"/>
            <a:pathLst>
              <a:path w="9733915" h="3201035">
                <a:moveTo>
                  <a:pt x="9733915" y="0"/>
                </a:moveTo>
                <a:lnTo>
                  <a:pt x="0" y="0"/>
                </a:lnTo>
                <a:lnTo>
                  <a:pt x="0" y="3200908"/>
                </a:lnTo>
                <a:lnTo>
                  <a:pt x="9733915" y="3200908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86560" y="2823209"/>
            <a:ext cx="5752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2585" algn="l"/>
                <a:tab pos="3165475" algn="l"/>
                <a:tab pos="3811904" algn="l"/>
              </a:tabLst>
            </a:pPr>
            <a:r>
              <a:rPr sz="2400" spc="-10" dirty="0">
                <a:latin typeface="Times New Roman"/>
                <a:cs typeface="Times New Roman"/>
              </a:rPr>
              <a:t>Методика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основана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представлении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63255" y="2823209"/>
            <a:ext cx="25438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67280" algn="l"/>
              </a:tabLst>
            </a:pPr>
            <a:r>
              <a:rPr sz="2400" spc="-10" dirty="0">
                <a:latin typeface="Times New Roman"/>
                <a:cs typeface="Times New Roman"/>
              </a:rPr>
              <a:t>непрерывности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9360" y="3188970"/>
            <a:ext cx="43351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3830" algn="l"/>
              </a:tabLst>
            </a:pPr>
            <a:r>
              <a:rPr sz="2400" spc="-10" dirty="0">
                <a:latin typeface="Times New Roman"/>
                <a:cs typeface="Times New Roman"/>
              </a:rPr>
              <a:t>единовременности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совместного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87897" y="2823209"/>
            <a:ext cx="50190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82015" algn="ctr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latin typeface="Times New Roman"/>
                <a:cs typeface="Times New Roman"/>
              </a:rPr>
              <a:t>о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1827530" algn="l"/>
                <a:tab pos="2372995" algn="l"/>
                <a:tab pos="3636645" algn="l"/>
              </a:tabLst>
            </a:pPr>
            <a:r>
              <a:rPr sz="2400" spc="-10" dirty="0">
                <a:latin typeface="Times New Roman"/>
                <a:cs typeface="Times New Roman"/>
              </a:rPr>
              <a:t>воздействия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на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ребенка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«факторов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9360" y="3554729"/>
            <a:ext cx="38773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риска»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«факторов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защиты».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1873" y="4073144"/>
            <a:ext cx="908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риска»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5061" y="4073144"/>
            <a:ext cx="1283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начинают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93534" y="4073144"/>
            <a:ext cx="16224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преобладать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29360" y="4073144"/>
            <a:ext cx="26263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>
              <a:lnSpc>
                <a:spcPct val="100000"/>
              </a:lnSpc>
              <a:spcBef>
                <a:spcPts val="100"/>
              </a:spcBef>
              <a:tabLst>
                <a:tab pos="1347470" algn="l"/>
                <a:tab pos="1632585" algn="l"/>
              </a:tabLst>
            </a:pP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«факторы </a:t>
            </a:r>
            <a:r>
              <a:rPr sz="2400" spc="-10" dirty="0">
                <a:latin typeface="Times New Roman"/>
                <a:cs typeface="Times New Roman"/>
              </a:rPr>
              <a:t>защиты»</a:t>
            </a:r>
            <a:r>
              <a:rPr sz="2400" dirty="0">
                <a:latin typeface="Times New Roman"/>
                <a:cs typeface="Times New Roman"/>
              </a:rPr>
              <a:t>	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77259" y="4438904"/>
            <a:ext cx="1981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обучающемуся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08294" y="4438904"/>
            <a:ext cx="15690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30" dirty="0">
                <a:latin typeface="Times New Roman"/>
                <a:cs typeface="Times New Roman"/>
              </a:rPr>
              <a:t>необходимо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27975" y="4438904"/>
            <a:ext cx="977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оказать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29955" y="4073144"/>
            <a:ext cx="22777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100"/>
              </a:spcBef>
              <a:tabLst>
                <a:tab pos="694690" algn="l"/>
              </a:tabLst>
            </a:pPr>
            <a:r>
              <a:rPr sz="2400" spc="-25" dirty="0">
                <a:latin typeface="Times New Roman"/>
                <a:cs typeface="Times New Roman"/>
              </a:rPr>
              <a:t>над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«факторами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психолого-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9360" y="4804664"/>
            <a:ext cx="3355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15210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педагогическую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помощь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62246" y="4804664"/>
            <a:ext cx="19805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825" algn="l"/>
              </a:tabLst>
            </a:pP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социальную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20610" y="4804664"/>
            <a:ext cx="1435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поддержку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36051" y="4804664"/>
            <a:ext cx="2268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825" algn="l"/>
              </a:tabLst>
            </a:pP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предотвратить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29360" y="5170373"/>
            <a:ext cx="37439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219" algn="l"/>
                <a:tab pos="2265045" algn="l"/>
              </a:tabLst>
            </a:pPr>
            <a:r>
              <a:rPr sz="2400" spc="-10" dirty="0">
                <a:latin typeface="Times New Roman"/>
                <a:cs typeface="Times New Roman"/>
              </a:rPr>
              <a:t>таким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образом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вовлечение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58485" y="5170373"/>
            <a:ext cx="56464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5760" algn="l"/>
                <a:tab pos="2073275" algn="l"/>
                <a:tab pos="3856354" algn="l"/>
                <a:tab pos="4211320" algn="l"/>
                <a:tab pos="4891405" algn="l"/>
              </a:tabLst>
            </a:pPr>
            <a:r>
              <a:rPr sz="2400" spc="-5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негативные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проявления,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том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числе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29360" y="5525820"/>
            <a:ext cx="2470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наркопотребление.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43266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1332230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12.</a:t>
            </a:r>
            <a:r>
              <a:rPr sz="3600" b="1" spc="-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Что</a:t>
            </a:r>
            <a:r>
              <a:rPr sz="3600" b="1" spc="-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такое</a:t>
            </a:r>
            <a:r>
              <a:rPr sz="3600" b="1" spc="-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«факторы</a:t>
            </a:r>
            <a:r>
              <a:rPr sz="3600" b="1" spc="-6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риска»?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446172"/>
            <a:ext cx="9733915" cy="3401695"/>
          </a:xfrm>
          <a:custGeom>
            <a:avLst/>
            <a:gdLst/>
            <a:ahLst/>
            <a:cxnLst/>
            <a:rect l="l" t="t" r="r" b="b"/>
            <a:pathLst>
              <a:path w="9733915" h="3401695">
                <a:moveTo>
                  <a:pt x="9733915" y="0"/>
                </a:moveTo>
                <a:lnTo>
                  <a:pt x="0" y="0"/>
                </a:lnTo>
                <a:lnTo>
                  <a:pt x="0" y="3401567"/>
                </a:lnTo>
                <a:lnTo>
                  <a:pt x="9733915" y="34015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21752" y="2446172"/>
          <a:ext cx="9705339" cy="7956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9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4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434">
                <a:tc>
                  <a:txBody>
                    <a:bodyPr/>
                    <a:lstStyle/>
                    <a:p>
                      <a:pPr marR="25463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«Факторы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риска»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280"/>
                        </a:spcBef>
                        <a:tabLst>
                          <a:tab pos="868680" algn="l"/>
                        </a:tabLst>
                      </a:pPr>
                      <a:r>
                        <a:rPr sz="2400" b="1" spc="-5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400" b="1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социально-психологические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R="70485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условия,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5560" marB="0">
                    <a:solidFill>
                      <a:srgbClr val="D6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marR="219075" algn="r">
                        <a:lnSpc>
                          <a:spcPts val="2765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повышающие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ts val="2765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угрозу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2765"/>
                        </a:lnSpc>
                        <a:tabLst>
                          <a:tab pos="2284730" algn="l"/>
                          <a:tab pos="2948940" algn="l"/>
                        </a:tabLst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вовлечения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400" spc="-5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зависимое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ts val="2765"/>
                        </a:lnSpc>
                      </a:pPr>
                      <a:r>
                        <a:rPr sz="2400" spc="-10" dirty="0">
                          <a:latin typeface="Times New Roman"/>
                          <a:cs typeface="Times New Roman"/>
                        </a:rPr>
                        <a:t>поведение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6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386586" y="3203828"/>
            <a:ext cx="8206740" cy="25342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spc="-10" dirty="0">
                <a:latin typeface="Times New Roman"/>
                <a:cs typeface="Times New Roman"/>
              </a:rPr>
              <a:t>(наркопотребление).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37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Подверженность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негативному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влиянию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группы;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10" dirty="0">
                <a:latin typeface="Times New Roman"/>
                <a:cs typeface="Times New Roman"/>
              </a:rPr>
              <a:t>Подверженность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влиянию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асоциальных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установок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социума;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Склонность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рискованным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поступкам;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Склонность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совершению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необдуманных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поступков;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25" dirty="0">
                <a:latin typeface="Times New Roman"/>
                <a:cs typeface="Times New Roman"/>
              </a:rPr>
              <a:t>Трудность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переживания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жизненных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неудач.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42250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1114425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13.</a:t>
            </a:r>
            <a:r>
              <a:rPr sz="3600" b="1" spc="-6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Что</a:t>
            </a:r>
            <a:r>
              <a:rPr sz="3600" b="1" spc="-5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такое</a:t>
            </a:r>
            <a:r>
              <a:rPr sz="3600" b="1" spc="-5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«факторы</a:t>
            </a:r>
            <a:r>
              <a:rPr sz="3600" b="1" spc="-7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защиты»?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406840"/>
            <a:ext cx="9733915" cy="3401695"/>
          </a:xfrm>
          <a:custGeom>
            <a:avLst/>
            <a:gdLst/>
            <a:ahLst/>
            <a:cxnLst/>
            <a:rect l="l" t="t" r="r" b="b"/>
            <a:pathLst>
              <a:path w="9733915" h="3401695">
                <a:moveTo>
                  <a:pt x="9733915" y="0"/>
                </a:moveTo>
                <a:lnTo>
                  <a:pt x="0" y="0"/>
                </a:lnTo>
                <a:lnTo>
                  <a:pt x="0" y="3401567"/>
                </a:lnTo>
                <a:lnTo>
                  <a:pt x="9733915" y="34015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86586" y="2404872"/>
            <a:ext cx="9577070" cy="329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indent="449580">
              <a:lnSpc>
                <a:spcPct val="106800"/>
              </a:lnSpc>
              <a:spcBef>
                <a:spcPts val="100"/>
              </a:spcBef>
              <a:tabLst>
                <a:tab pos="2012314" algn="l"/>
                <a:tab pos="3394710" algn="l"/>
                <a:tab pos="3787775" algn="l"/>
                <a:tab pos="6064885" algn="l"/>
                <a:tab pos="8099425" algn="l"/>
              </a:tabLst>
            </a:pPr>
            <a:r>
              <a:rPr sz="2400" spc="-10" dirty="0">
                <a:latin typeface="Times New Roman"/>
                <a:cs typeface="Times New Roman"/>
              </a:rPr>
              <a:t>«Факторы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защиты»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–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обстоятельства,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повышающие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социально- психологическую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устойчивость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воздействию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«факторов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риска».</a:t>
            </a:r>
            <a:endParaRPr sz="2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200"/>
              </a:spcBef>
            </a:pPr>
            <a:r>
              <a:rPr sz="2400" spc="-20" dirty="0">
                <a:latin typeface="Times New Roman"/>
                <a:cs typeface="Times New Roman"/>
              </a:rPr>
              <a:t>Методика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оценивает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такие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параметры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как: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37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20" dirty="0">
                <a:latin typeface="Times New Roman"/>
                <a:cs typeface="Times New Roman"/>
              </a:rPr>
              <a:t>Благополучие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взаимоотношений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социальным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окружением.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Times New Roman"/>
                <a:cs typeface="Times New Roman"/>
              </a:rPr>
              <a:t>Активность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жизненной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позиции,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социальная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активность.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30" dirty="0">
                <a:latin typeface="Times New Roman"/>
                <a:cs typeface="Times New Roman"/>
              </a:rPr>
              <a:t>Умение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говорить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НЕТ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сомнительным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предложениям.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4999"/>
              </a:lnSpc>
              <a:buFont typeface="Wingdings"/>
              <a:buChar char=""/>
              <a:tabLst>
                <a:tab pos="355600" algn="l"/>
                <a:tab pos="2932430" algn="l"/>
                <a:tab pos="4914265" algn="l"/>
                <a:tab pos="5296535" algn="l"/>
                <a:tab pos="7128509" algn="l"/>
                <a:tab pos="7493000" algn="l"/>
                <a:tab pos="8459470" algn="l"/>
                <a:tab pos="9419590" algn="l"/>
              </a:tabLst>
            </a:pPr>
            <a:r>
              <a:rPr sz="2400" spc="-10" dirty="0">
                <a:latin typeface="Times New Roman"/>
                <a:cs typeface="Times New Roman"/>
              </a:rPr>
              <a:t>Психологическую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устойчивость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уверенность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своих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силах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 </a:t>
            </a:r>
            <a:r>
              <a:rPr sz="2400" spc="-20" dirty="0">
                <a:latin typeface="Times New Roman"/>
                <a:cs typeface="Times New Roman"/>
              </a:rPr>
              <a:t>трудных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жизненных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ситуациях.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23" y="1686661"/>
            <a:ext cx="9665335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203835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14.</a:t>
            </a:r>
            <a:r>
              <a:rPr sz="3600" b="1" spc="-13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Какова</a:t>
            </a:r>
            <a:r>
              <a:rPr sz="3600" b="1" spc="-13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периодичность</a:t>
            </a:r>
            <a:r>
              <a:rPr sz="3600" b="1" spc="-13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проведения</a:t>
            </a:r>
            <a:r>
              <a:rPr sz="3600" b="1" spc="-130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СПТ?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2721482"/>
            <a:ext cx="9733915" cy="2328545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20955" rIns="0" bIns="0" rtlCol="0">
            <a:spAutoFit/>
          </a:bodyPr>
          <a:lstStyle/>
          <a:p>
            <a:pPr marL="701040" marR="698500" algn="ctr">
              <a:lnSpc>
                <a:spcPts val="4100"/>
              </a:lnSpc>
              <a:spcBef>
                <a:spcPts val="165"/>
              </a:spcBef>
            </a:pPr>
            <a:r>
              <a:rPr sz="3200" spc="-10" dirty="0">
                <a:latin typeface="Times New Roman"/>
                <a:cs typeface="Times New Roman"/>
              </a:rPr>
              <a:t>Тестирование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проводится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на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регулярной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основе </a:t>
            </a:r>
            <a:r>
              <a:rPr sz="3200" dirty="0">
                <a:latin typeface="Times New Roman"/>
                <a:cs typeface="Times New Roman"/>
              </a:rPr>
              <a:t>1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раз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год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начиная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7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класса.</a:t>
            </a:r>
            <a:endParaRPr sz="3200">
              <a:latin typeface="Times New Roman"/>
              <a:cs typeface="Times New Roman"/>
            </a:endParaRPr>
          </a:p>
          <a:p>
            <a:pPr marL="236220" marR="231775" indent="1270" algn="ctr">
              <a:lnSpc>
                <a:spcPct val="106900"/>
              </a:lnSpc>
              <a:spcBef>
                <a:spcPts val="1040"/>
              </a:spcBef>
            </a:pPr>
            <a:r>
              <a:rPr sz="3200" spc="-20" dirty="0">
                <a:latin typeface="Times New Roman"/>
                <a:cs typeface="Times New Roman"/>
              </a:rPr>
              <a:t>Методика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СПТ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применяется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для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тестирования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лиц </a:t>
            </a:r>
            <a:r>
              <a:rPr sz="3200" spc="-20" dirty="0">
                <a:latin typeface="Times New Roman"/>
                <a:cs typeface="Times New Roman"/>
              </a:rPr>
              <a:t>подросткового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юношеского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возраста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старше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13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лет.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8859" y="1366469"/>
            <a:ext cx="9733915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175260" marR="167005" indent="120014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15.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Как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быть,</a:t>
            </a:r>
            <a:r>
              <a:rPr sz="3600" b="1" spc="-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если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7</a:t>
            </a:r>
            <a:r>
              <a:rPr sz="3600" b="1" spc="-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классе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есть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12-</a:t>
            </a:r>
            <a:r>
              <a:rPr sz="3600" b="1" spc="-10" dirty="0">
                <a:latin typeface="Times New Roman"/>
                <a:cs typeface="Times New Roman"/>
              </a:rPr>
              <a:t>летние </a:t>
            </a:r>
            <a:r>
              <a:rPr sz="3600" b="1" dirty="0">
                <a:latin typeface="Times New Roman"/>
                <a:cs typeface="Times New Roman"/>
              </a:rPr>
              <a:t>дети,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ведь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тестирование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начинается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с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13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лет?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8859" y="2741142"/>
            <a:ext cx="9733915" cy="3296920"/>
          </a:xfrm>
          <a:custGeom>
            <a:avLst/>
            <a:gdLst/>
            <a:ahLst/>
            <a:cxnLst/>
            <a:rect l="l" t="t" r="r" b="b"/>
            <a:pathLst>
              <a:path w="9733915" h="3296920">
                <a:moveTo>
                  <a:pt x="9733915" y="0"/>
                </a:moveTo>
                <a:lnTo>
                  <a:pt x="0" y="0"/>
                </a:lnTo>
                <a:lnTo>
                  <a:pt x="0" y="3296792"/>
                </a:lnTo>
                <a:lnTo>
                  <a:pt x="9733915" y="3296792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7752" y="2732684"/>
            <a:ext cx="9577070" cy="322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7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При</a:t>
            </a:r>
            <a:r>
              <a:rPr sz="2800" spc="63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проведении</a:t>
            </a:r>
            <a:r>
              <a:rPr sz="2800" spc="63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разъяснительной</a:t>
            </a:r>
            <a:r>
              <a:rPr sz="2800" spc="63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работы</a:t>
            </a:r>
            <a:r>
              <a:rPr sz="2800" spc="630" dirty="0">
                <a:latin typeface="Times New Roman"/>
                <a:cs typeface="Times New Roman"/>
              </a:rPr>
              <a:t>   </a:t>
            </a:r>
            <a:r>
              <a:rPr sz="2800" spc="-10" dirty="0">
                <a:latin typeface="Times New Roman"/>
                <a:cs typeface="Times New Roman"/>
              </a:rPr>
              <a:t>родители </a:t>
            </a:r>
            <a:r>
              <a:rPr sz="2800" dirty="0">
                <a:latin typeface="Times New Roman"/>
                <a:cs typeface="Times New Roman"/>
              </a:rPr>
              <a:t>информируются,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том,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что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тестирование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проходят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ежегодно, </a:t>
            </a:r>
            <a:r>
              <a:rPr sz="2800" dirty="0">
                <a:latin typeface="Times New Roman"/>
                <a:cs typeface="Times New Roman"/>
              </a:rPr>
              <a:t>начиная</a:t>
            </a:r>
            <a:r>
              <a:rPr sz="2800" spc="3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с</a:t>
            </a:r>
            <a:r>
              <a:rPr sz="2800" spc="3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13</a:t>
            </a:r>
            <a:r>
              <a:rPr sz="2800" spc="3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лет.</a:t>
            </a:r>
            <a:r>
              <a:rPr sz="2800" spc="3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На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этом</a:t>
            </a:r>
            <a:r>
              <a:rPr sz="2800" spc="33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основании</a:t>
            </a:r>
            <a:r>
              <a:rPr sz="2800" spc="3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родитель</a:t>
            </a:r>
            <a:r>
              <a:rPr sz="2800" spc="34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может </a:t>
            </a:r>
            <a:r>
              <a:rPr sz="2800" dirty="0">
                <a:latin typeface="Times New Roman"/>
                <a:cs typeface="Times New Roman"/>
              </a:rPr>
              <a:t>отказаться</a:t>
            </a:r>
            <a:r>
              <a:rPr sz="2800" spc="67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подписывать</a:t>
            </a:r>
            <a:r>
              <a:rPr sz="2800" spc="6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добровольное</a:t>
            </a:r>
            <a:r>
              <a:rPr sz="2800" spc="68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информированное согласие.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Если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же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родитель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изъявляет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желание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протестировать </a:t>
            </a:r>
            <a:r>
              <a:rPr sz="2800" dirty="0">
                <a:latin typeface="Times New Roman"/>
                <a:cs typeface="Times New Roman"/>
              </a:rPr>
              <a:t>ребенка,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не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достигшего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13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лет,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то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ему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предоставляется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такая возможность.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5910" y="146314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13970" rIns="0" bIns="0" rtlCol="0">
            <a:spAutoFit/>
          </a:bodyPr>
          <a:lstStyle/>
          <a:p>
            <a:pPr marL="579120">
              <a:lnSpc>
                <a:spcPct val="100000"/>
              </a:lnSpc>
              <a:spcBef>
                <a:spcPts val="110"/>
              </a:spcBef>
            </a:pPr>
            <a:r>
              <a:rPr sz="3600" b="1" dirty="0">
                <a:latin typeface="Times New Roman"/>
                <a:cs typeface="Times New Roman"/>
              </a:rPr>
              <a:t>16.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Можно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ли</a:t>
            </a:r>
            <a:r>
              <a:rPr sz="3600" b="1" spc="-114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обмануть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методику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СПТ?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87399" y="2856915"/>
            <a:ext cx="9733915" cy="2839085"/>
          </a:xfrm>
          <a:custGeom>
            <a:avLst/>
            <a:gdLst/>
            <a:ahLst/>
            <a:cxnLst/>
            <a:rect l="l" t="t" r="r" b="b"/>
            <a:pathLst>
              <a:path w="9733915" h="2839085">
                <a:moveTo>
                  <a:pt x="9733915" y="0"/>
                </a:moveTo>
                <a:lnTo>
                  <a:pt x="0" y="0"/>
                </a:lnTo>
                <a:lnTo>
                  <a:pt x="0" y="2839085"/>
                </a:lnTo>
                <a:lnTo>
                  <a:pt x="9733915" y="2839085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66266" y="2855468"/>
            <a:ext cx="9577070" cy="1198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49580" algn="just">
              <a:lnSpc>
                <a:spcPct val="106900"/>
              </a:lnSpc>
              <a:spcBef>
                <a:spcPts val="90"/>
              </a:spcBef>
            </a:pP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5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методике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используется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четырехступенчатый  алгоритм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селекции </a:t>
            </a:r>
            <a:r>
              <a:rPr sz="2400" dirty="0">
                <a:latin typeface="Times New Roman"/>
                <a:cs typeface="Times New Roman"/>
              </a:rPr>
              <a:t>недостоверных</a:t>
            </a:r>
            <a:r>
              <a:rPr sz="2400" spc="38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ответов,</a:t>
            </a:r>
            <a:r>
              <a:rPr sz="2400" spc="38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что</a:t>
            </a:r>
            <a:r>
              <a:rPr sz="2400" spc="390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позволяет</a:t>
            </a:r>
            <a:r>
              <a:rPr sz="2400" spc="385" dirty="0">
                <a:latin typeface="Times New Roman"/>
                <a:cs typeface="Times New Roman"/>
              </a:rPr>
              <a:t>   </a:t>
            </a:r>
            <a:r>
              <a:rPr sz="2400" dirty="0">
                <a:latin typeface="Times New Roman"/>
                <a:cs typeface="Times New Roman"/>
              </a:rPr>
              <a:t>исключить</a:t>
            </a:r>
            <a:r>
              <a:rPr sz="2400" spc="380" dirty="0">
                <a:latin typeface="Times New Roman"/>
                <a:cs typeface="Times New Roman"/>
              </a:rPr>
              <a:t>   </a:t>
            </a:r>
            <a:r>
              <a:rPr sz="2400" spc="-10" dirty="0">
                <a:latin typeface="Times New Roman"/>
                <a:cs typeface="Times New Roman"/>
              </a:rPr>
              <a:t>результаты </a:t>
            </a:r>
            <a:r>
              <a:rPr sz="2400" dirty="0">
                <a:latin typeface="Times New Roman"/>
                <a:cs typeface="Times New Roman"/>
              </a:rPr>
              <a:t>обучающихся,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отвечающих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на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вопросы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откровенно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или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формально.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6266" y="4027677"/>
            <a:ext cx="9575165" cy="80899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305"/>
              </a:spcBef>
              <a:tabLst>
                <a:tab pos="1281430" algn="l"/>
                <a:tab pos="2215515" algn="l"/>
                <a:tab pos="3455035" algn="l"/>
                <a:tab pos="5684520" algn="l"/>
                <a:tab pos="7291070" algn="l"/>
              </a:tabLst>
            </a:pPr>
            <a:r>
              <a:rPr sz="2400" spc="-10" dirty="0">
                <a:latin typeface="Times New Roman"/>
                <a:cs typeface="Times New Roman"/>
              </a:rPr>
              <a:t>случае,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Times New Roman"/>
                <a:cs typeface="Times New Roman"/>
              </a:rPr>
              <a:t>если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ответы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обучающегося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признаны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недостоверными,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200"/>
              </a:spcBef>
            </a:pPr>
            <a:r>
              <a:rPr sz="2400" spc="-10" dirty="0">
                <a:latin typeface="Times New Roman"/>
                <a:cs typeface="Times New Roman"/>
              </a:rPr>
              <a:t>недостоверности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6266" y="4419346"/>
            <a:ext cx="5861685" cy="808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  <a:tabLst>
                <a:tab pos="1251585" algn="l"/>
                <a:tab pos="1856739" algn="l"/>
                <a:tab pos="2486025" algn="l"/>
                <a:tab pos="2842895" algn="l"/>
                <a:tab pos="3833495" algn="l"/>
                <a:tab pos="4340860" algn="l"/>
              </a:tabLst>
            </a:pPr>
            <a:r>
              <a:rPr sz="2400" spc="-10" dirty="0">
                <a:latin typeface="Times New Roman"/>
                <a:cs typeface="Times New Roman"/>
              </a:rPr>
              <a:t>результатом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будет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описание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возможных ответов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Вашего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ребенка.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Недостоверные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202" y="4419346"/>
            <a:ext cx="3484879" cy="80899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sz="2400" spc="-10" dirty="0">
                <a:latin typeface="Times New Roman"/>
                <a:cs typeface="Times New Roman"/>
              </a:rPr>
              <a:t>причин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  <a:tabLst>
                <a:tab pos="1166495" algn="l"/>
                <a:tab pos="1718310" algn="l"/>
                <a:tab pos="3327400" algn="l"/>
              </a:tabLst>
            </a:pPr>
            <a:r>
              <a:rPr sz="2400" spc="-10" dirty="0">
                <a:latin typeface="Times New Roman"/>
                <a:cs typeface="Times New Roman"/>
              </a:rPr>
              <a:t>ответы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не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участвуют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Times New Roman"/>
                <a:cs typeface="Times New Roman"/>
              </a:rPr>
              <a:t>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6266" y="5227142"/>
            <a:ext cx="89408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дальнейшей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обработке,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т.к.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получаемые</a:t>
            </a:r>
            <a:r>
              <a:rPr sz="2400" spc="-12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результаты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будут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искажены.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8859" y="1260855"/>
            <a:ext cx="9733915" cy="156972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800100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17.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Допускается</a:t>
            </a:r>
            <a:r>
              <a:rPr sz="3200" b="1" spc="-10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ли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прохождение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повторного</a:t>
            </a:r>
            <a:endParaRPr sz="3200">
              <a:latin typeface="Times New Roman"/>
              <a:cs typeface="Times New Roman"/>
            </a:endParaRPr>
          </a:p>
          <a:p>
            <a:pPr marL="2234565" marR="435609" indent="-1794510">
              <a:lnSpc>
                <a:spcPts val="3720"/>
              </a:lnSpc>
              <a:spcBef>
                <a:spcPts val="225"/>
              </a:spcBef>
            </a:pPr>
            <a:r>
              <a:rPr sz="3200" b="1" dirty="0">
                <a:latin typeface="Times New Roman"/>
                <a:cs typeface="Times New Roman"/>
              </a:rPr>
              <a:t>тестирования</a:t>
            </a:r>
            <a:r>
              <a:rPr sz="3200" b="1" spc="-13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при</a:t>
            </a:r>
            <a:r>
              <a:rPr sz="3200" b="1" spc="-13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получении</a:t>
            </a:r>
            <a:r>
              <a:rPr sz="3200" b="1" spc="-16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неожиданных</a:t>
            </a:r>
            <a:r>
              <a:rPr sz="3200" b="1" spc="-135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или </a:t>
            </a:r>
            <a:r>
              <a:rPr sz="3200" b="1" spc="-10" dirty="0">
                <a:latin typeface="Times New Roman"/>
                <a:cs typeface="Times New Roman"/>
              </a:rPr>
              <a:t>недостоверных</a:t>
            </a:r>
            <a:r>
              <a:rPr sz="3200" b="1" spc="-15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результатов?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8859" y="3070618"/>
            <a:ext cx="9733915" cy="3012440"/>
          </a:xfrm>
          <a:custGeom>
            <a:avLst/>
            <a:gdLst/>
            <a:ahLst/>
            <a:cxnLst/>
            <a:rect l="l" t="t" r="r" b="b"/>
            <a:pathLst>
              <a:path w="9733915" h="3012440">
                <a:moveTo>
                  <a:pt x="9733915" y="0"/>
                </a:moveTo>
                <a:lnTo>
                  <a:pt x="0" y="0"/>
                </a:lnTo>
                <a:lnTo>
                  <a:pt x="0" y="3012313"/>
                </a:lnTo>
                <a:lnTo>
                  <a:pt x="9733915" y="3012313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7752" y="3062325"/>
            <a:ext cx="9577070" cy="2917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49580" algn="just">
              <a:lnSpc>
                <a:spcPct val="1069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Ответы</a:t>
            </a:r>
            <a:r>
              <a:rPr sz="2800" spc="33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обучающегося</a:t>
            </a:r>
            <a:r>
              <a:rPr sz="2800" spc="32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выражают</a:t>
            </a:r>
            <a:r>
              <a:rPr sz="2800" spc="32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его</a:t>
            </a:r>
            <a:r>
              <a:rPr sz="2800" spc="32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позицию</a:t>
            </a:r>
            <a:r>
              <a:rPr sz="2800" spc="325" dirty="0">
                <a:latin typeface="Times New Roman"/>
                <a:cs typeface="Times New Roman"/>
              </a:rPr>
              <a:t>   </a:t>
            </a:r>
            <a:r>
              <a:rPr sz="2800" spc="-25" dirty="0">
                <a:latin typeface="Times New Roman"/>
                <a:cs typeface="Times New Roman"/>
              </a:rPr>
              <a:t>по </a:t>
            </a:r>
            <a:r>
              <a:rPr sz="2800" dirty="0">
                <a:latin typeface="Times New Roman"/>
                <a:cs typeface="Times New Roman"/>
              </a:rPr>
              <a:t>отношению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к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тому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или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иному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событию,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5" dirty="0">
                <a:latin typeface="Times New Roman"/>
                <a:cs typeface="Times New Roman"/>
              </a:rPr>
              <a:t>факту,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проявлению.</a:t>
            </a:r>
            <a:endParaRPr sz="280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ct val="107000"/>
              </a:lnSpc>
              <a:spcBef>
                <a:spcPts val="1205"/>
              </a:spcBef>
            </a:pPr>
            <a:r>
              <a:rPr sz="2800" dirty="0">
                <a:latin typeface="Times New Roman"/>
                <a:cs typeface="Times New Roman"/>
              </a:rPr>
              <a:t>Повторное</a:t>
            </a:r>
            <a:r>
              <a:rPr sz="2800" spc="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проведение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теста</a:t>
            </a:r>
            <a:r>
              <a:rPr sz="2800" spc="1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расценивается</a:t>
            </a:r>
            <a:r>
              <a:rPr sz="2800" spc="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как</a:t>
            </a:r>
            <a:r>
              <a:rPr sz="2800" spc="10" dirty="0">
                <a:latin typeface="Times New Roman"/>
                <a:cs typeface="Times New Roman"/>
              </a:rPr>
              <a:t>  </a:t>
            </a:r>
            <a:r>
              <a:rPr sz="2800" spc="-10" dirty="0">
                <a:latin typeface="Times New Roman"/>
                <a:cs typeface="Times New Roman"/>
              </a:rPr>
              <a:t>попытка </a:t>
            </a:r>
            <a:r>
              <a:rPr sz="2800" dirty="0">
                <a:latin typeface="Times New Roman"/>
                <a:cs typeface="Times New Roman"/>
              </a:rPr>
              <a:t>повлиять</a:t>
            </a:r>
            <a:r>
              <a:rPr sz="2800" spc="6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на</a:t>
            </a:r>
            <a:r>
              <a:rPr sz="2800" spc="6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обучающегося,</a:t>
            </a:r>
            <a:r>
              <a:rPr sz="2800" spc="6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заставляя</a:t>
            </a:r>
            <a:r>
              <a:rPr sz="2800" spc="6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давать</a:t>
            </a:r>
            <a:r>
              <a:rPr sz="2800" spc="6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«правильные» </a:t>
            </a:r>
            <a:r>
              <a:rPr sz="2800" dirty="0">
                <a:latin typeface="Times New Roman"/>
                <a:cs typeface="Times New Roman"/>
              </a:rPr>
              <a:t>ответы</a:t>
            </a:r>
            <a:r>
              <a:rPr sz="2800" spc="32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на</a:t>
            </a:r>
            <a:r>
              <a:rPr sz="2800" spc="3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вопросы</a:t>
            </a:r>
            <a:r>
              <a:rPr sz="2800" spc="3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с</a:t>
            </a:r>
            <a:r>
              <a:rPr sz="2800" spc="32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целью</a:t>
            </a:r>
            <a:r>
              <a:rPr sz="2800" spc="3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улучшения</a:t>
            </a:r>
            <a:r>
              <a:rPr sz="2800" spc="33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результатов</a:t>
            </a:r>
            <a:r>
              <a:rPr sz="2800" spc="330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по </a:t>
            </a:r>
            <a:r>
              <a:rPr sz="2800" spc="-10" dirty="0">
                <a:latin typeface="Times New Roman"/>
                <a:cs typeface="Times New Roman"/>
              </a:rPr>
              <a:t>образовательной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организации.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3731" y="1121028"/>
            <a:ext cx="10314305" cy="175450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0480" rIns="0" bIns="0" rtlCol="0">
            <a:spAutoFit/>
          </a:bodyPr>
          <a:lstStyle/>
          <a:p>
            <a:pPr marL="1527810" marR="440055" indent="-1081405">
              <a:lnSpc>
                <a:spcPct val="100000"/>
              </a:lnSpc>
              <a:spcBef>
                <a:spcPts val="240"/>
              </a:spcBef>
            </a:pPr>
            <a:r>
              <a:rPr sz="3600" b="1" dirty="0">
                <a:latin typeface="Times New Roman"/>
                <a:cs typeface="Times New Roman"/>
              </a:rPr>
              <a:t>18.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Какие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результаты</a:t>
            </a:r>
            <a:r>
              <a:rPr sz="3600" b="1" spc="-120" dirty="0">
                <a:latin typeface="Times New Roman"/>
                <a:cs typeface="Times New Roman"/>
              </a:rPr>
              <a:t> </a:t>
            </a:r>
            <a:r>
              <a:rPr sz="3600" b="1" spc="-50" dirty="0">
                <a:latin typeface="Times New Roman"/>
                <a:cs typeface="Times New Roman"/>
              </a:rPr>
              <a:t>будут</a:t>
            </a:r>
            <a:r>
              <a:rPr sz="3600" b="1" spc="-12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получены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Вами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spc="-50" dirty="0">
                <a:latin typeface="Times New Roman"/>
                <a:cs typeface="Times New Roman"/>
              </a:rPr>
              <a:t>и </a:t>
            </a:r>
            <a:r>
              <a:rPr sz="3600" b="1" dirty="0">
                <a:latin typeface="Times New Roman"/>
                <a:cs typeface="Times New Roman"/>
              </a:rPr>
              <a:t>вашим</a:t>
            </a:r>
            <a:r>
              <a:rPr sz="3600" b="1" spc="-14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ребенком</a:t>
            </a:r>
            <a:r>
              <a:rPr sz="3600" b="1" spc="-14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после</a:t>
            </a:r>
            <a:r>
              <a:rPr sz="3600" b="1" spc="-13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проведения</a:t>
            </a:r>
            <a:endParaRPr sz="3600">
              <a:latin typeface="Times New Roman"/>
              <a:cs typeface="Times New Roman"/>
            </a:endParaRPr>
          </a:p>
          <a:p>
            <a:pPr marL="3620135">
              <a:lnSpc>
                <a:spcPts val="4190"/>
              </a:lnSpc>
            </a:pPr>
            <a:r>
              <a:rPr sz="3600" b="1" spc="-10" dirty="0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3731" y="3085325"/>
            <a:ext cx="10314305" cy="2771140"/>
          </a:xfrm>
          <a:custGeom>
            <a:avLst/>
            <a:gdLst/>
            <a:ahLst/>
            <a:cxnLst/>
            <a:rect l="l" t="t" r="r" b="b"/>
            <a:pathLst>
              <a:path w="10314305" h="2771140">
                <a:moveTo>
                  <a:pt x="10314051" y="0"/>
                </a:moveTo>
                <a:lnTo>
                  <a:pt x="0" y="0"/>
                </a:lnTo>
                <a:lnTo>
                  <a:pt x="0" y="2771140"/>
                </a:lnTo>
                <a:lnTo>
                  <a:pt x="10314051" y="2771140"/>
                </a:lnTo>
                <a:lnTo>
                  <a:pt x="10314051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44320" y="3083800"/>
            <a:ext cx="9932670" cy="267779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95"/>
              </a:spcBef>
            </a:pPr>
            <a:r>
              <a:rPr sz="2400" dirty="0">
                <a:latin typeface="Times New Roman"/>
                <a:cs typeface="Times New Roman"/>
              </a:rPr>
              <a:t>Основной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принцип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при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сообщении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результатов: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«</a:t>
            </a:r>
            <a:r>
              <a:rPr sz="2400" b="1" dirty="0">
                <a:latin typeface="Times New Roman"/>
                <a:cs typeface="Times New Roman"/>
              </a:rPr>
              <a:t>не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навреди</a:t>
            </a:r>
            <a:r>
              <a:rPr sz="2400" spc="-10" dirty="0">
                <a:latin typeface="Times New Roman"/>
                <a:cs typeface="Times New Roman"/>
              </a:rPr>
              <a:t>!»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sz="2400" dirty="0">
                <a:latin typeface="Times New Roman"/>
                <a:cs typeface="Times New Roman"/>
              </a:rPr>
              <a:t>После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теста,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ребенок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получает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обратную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связь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виде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краткого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описания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400" b="1" spc="-10" dirty="0">
                <a:latin typeface="Times New Roman"/>
                <a:cs typeface="Times New Roman"/>
              </a:rPr>
              <a:t>психологической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устойчивости</a:t>
            </a:r>
            <a:r>
              <a:rPr sz="2400" b="1" spc="-9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в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трудных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жизненных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ситуациях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05"/>
              </a:spcBef>
            </a:pP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Заключений</a:t>
            </a:r>
            <a:r>
              <a:rPr sz="24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24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наркопотреблении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или</a:t>
            </a:r>
            <a:r>
              <a:rPr sz="24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наркозависимости</a:t>
            </a:r>
            <a:r>
              <a:rPr sz="24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не</a:t>
            </a:r>
            <a:r>
              <a:rPr sz="24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делается.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7100"/>
              </a:lnSpc>
              <a:spcBef>
                <a:spcPts val="1200"/>
              </a:spcBef>
            </a:pPr>
            <a:r>
              <a:rPr sz="2400" dirty="0">
                <a:latin typeface="Times New Roman"/>
                <a:cs typeface="Times New Roman"/>
              </a:rPr>
              <a:t>При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желании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можно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обратиться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к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педагогу-</a:t>
            </a:r>
            <a:r>
              <a:rPr sz="2400" spc="-10" dirty="0">
                <a:latin typeface="Times New Roman"/>
                <a:cs typeface="Times New Roman"/>
              </a:rPr>
              <a:t>психологу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за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более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подробными </a:t>
            </a:r>
            <a:r>
              <a:rPr sz="2400" spc="-25" dirty="0">
                <a:latin typeface="Times New Roman"/>
                <a:cs typeface="Times New Roman"/>
              </a:rPr>
              <a:t>результатами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и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разъяснениями.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198321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10185" marR="203200" indent="142176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1.</a:t>
            </a:r>
            <a:r>
              <a:rPr sz="3600" b="1" spc="-114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Зачем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проводится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массовое </a:t>
            </a:r>
            <a:r>
              <a:rPr sz="3600" b="1" spc="-20" dirty="0">
                <a:latin typeface="Times New Roman"/>
                <a:cs typeface="Times New Roman"/>
              </a:rPr>
              <a:t>социально-психологическое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тестирование?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3561" y="3498341"/>
            <a:ext cx="10088245" cy="2062480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33020" rIns="0" bIns="0" rtlCol="0">
            <a:spAutoFit/>
          </a:bodyPr>
          <a:lstStyle/>
          <a:p>
            <a:pPr marL="248285" marR="245110" algn="ctr">
              <a:lnSpc>
                <a:spcPct val="100000"/>
              </a:lnSpc>
              <a:spcBef>
                <a:spcPts val="260"/>
              </a:spcBef>
            </a:pPr>
            <a:r>
              <a:rPr sz="3200" dirty="0">
                <a:latin typeface="Times New Roman"/>
                <a:cs typeface="Times New Roman"/>
              </a:rPr>
              <a:t>Для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построения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научно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обоснованной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работы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детьми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родителями</a:t>
            </a:r>
            <a:r>
              <a:rPr sz="3200" spc="-1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по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снижению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негативных</a:t>
            </a:r>
            <a:r>
              <a:rPr sz="3200" b="1" spc="-8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явлений</a:t>
            </a:r>
            <a:endParaRPr sz="3200">
              <a:latin typeface="Times New Roman"/>
              <a:cs typeface="Times New Roman"/>
            </a:endParaRPr>
          </a:p>
          <a:p>
            <a:pPr marL="286385" marR="284480" indent="5080" algn="ctr">
              <a:lnSpc>
                <a:spcPts val="3720"/>
              </a:lnSpc>
              <a:spcBef>
                <a:spcPts val="225"/>
              </a:spcBef>
            </a:pP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30" dirty="0">
                <a:latin typeface="Times New Roman"/>
                <a:cs typeface="Times New Roman"/>
              </a:rPr>
              <a:t>подростково-</a:t>
            </a:r>
            <a:r>
              <a:rPr sz="3200" spc="-10" dirty="0">
                <a:latin typeface="Times New Roman"/>
                <a:cs typeface="Times New Roman"/>
              </a:rPr>
              <a:t>молодежной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среде,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приобщения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0" dirty="0">
                <a:latin typeface="Times New Roman"/>
                <a:cs typeface="Times New Roman"/>
              </a:rPr>
              <a:t>к </a:t>
            </a:r>
            <a:r>
              <a:rPr sz="3200" spc="-10" dirty="0">
                <a:latin typeface="Times New Roman"/>
                <a:cs typeface="Times New Roman"/>
              </a:rPr>
              <a:t>наркотическим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средствам</a:t>
            </a:r>
            <a:r>
              <a:rPr sz="3200" spc="-1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психотропным</a:t>
            </a:r>
            <a:r>
              <a:rPr sz="3200" spc="-13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веществам.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23" y="1190828"/>
            <a:ext cx="9733915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414655" marR="407034" indent="444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19.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Какие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spc="-30" dirty="0">
                <a:latin typeface="Times New Roman"/>
                <a:cs typeface="Times New Roman"/>
              </a:rPr>
              <a:t>результаты</a:t>
            </a:r>
            <a:r>
              <a:rPr sz="3600" b="1" spc="-13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тестирования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станут </a:t>
            </a:r>
            <a:r>
              <a:rPr sz="3600" b="1" dirty="0">
                <a:latin typeface="Times New Roman"/>
                <a:cs typeface="Times New Roman"/>
              </a:rPr>
              <a:t>известны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образовательной</a:t>
            </a:r>
            <a:r>
              <a:rPr sz="3600" b="1" spc="-9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организации?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65123" y="2484564"/>
            <a:ext cx="9733915" cy="3715385"/>
          </a:xfrm>
          <a:custGeom>
            <a:avLst/>
            <a:gdLst/>
            <a:ahLst/>
            <a:cxnLst/>
            <a:rect l="l" t="t" r="r" b="b"/>
            <a:pathLst>
              <a:path w="9733915" h="3715385">
                <a:moveTo>
                  <a:pt x="9733915" y="0"/>
                </a:moveTo>
                <a:lnTo>
                  <a:pt x="0" y="0"/>
                </a:lnTo>
                <a:lnTo>
                  <a:pt x="0" y="3715130"/>
                </a:lnTo>
                <a:lnTo>
                  <a:pt x="9733915" y="371513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43990" y="2485415"/>
            <a:ext cx="9577070" cy="3612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715" indent="-457200" algn="just">
              <a:lnSpc>
                <a:spcPct val="107000"/>
              </a:lnSpc>
              <a:spcBef>
                <a:spcPts val="95"/>
              </a:spcBef>
              <a:buAutoNum type="arabicPeriod"/>
              <a:tabLst>
                <a:tab pos="469265" algn="l"/>
              </a:tabLst>
            </a:pPr>
            <a:r>
              <a:rPr sz="2200" dirty="0">
                <a:latin typeface="Times New Roman"/>
                <a:cs typeface="Times New Roman"/>
              </a:rPr>
              <a:t>Так</a:t>
            </a:r>
            <a:r>
              <a:rPr sz="2200" spc="345" dirty="0">
                <a:latin typeface="Times New Roman"/>
                <a:cs typeface="Times New Roman"/>
              </a:rPr>
              <a:t>    </a:t>
            </a:r>
            <a:r>
              <a:rPr sz="2200" dirty="0">
                <a:latin typeface="Times New Roman"/>
                <a:cs typeface="Times New Roman"/>
              </a:rPr>
              <a:t>как</a:t>
            </a:r>
            <a:r>
              <a:rPr sz="2200" spc="350" dirty="0">
                <a:latin typeface="Times New Roman"/>
                <a:cs typeface="Times New Roman"/>
              </a:rPr>
              <a:t>    </a:t>
            </a:r>
            <a:r>
              <a:rPr sz="2200" dirty="0">
                <a:latin typeface="Times New Roman"/>
                <a:cs typeface="Times New Roman"/>
              </a:rPr>
              <a:t>все</a:t>
            </a:r>
            <a:r>
              <a:rPr sz="2200" spc="350" dirty="0">
                <a:latin typeface="Times New Roman"/>
                <a:cs typeface="Times New Roman"/>
              </a:rPr>
              <a:t>    </a:t>
            </a:r>
            <a:r>
              <a:rPr sz="2200" b="1" dirty="0">
                <a:latin typeface="Times New Roman"/>
                <a:cs typeface="Times New Roman"/>
              </a:rPr>
              <a:t>результаты</a:t>
            </a:r>
            <a:r>
              <a:rPr sz="2200" b="1" spc="350" dirty="0">
                <a:latin typeface="Times New Roman"/>
                <a:cs typeface="Times New Roman"/>
              </a:rPr>
              <a:t>    </a:t>
            </a:r>
            <a:r>
              <a:rPr sz="2200" b="1" dirty="0">
                <a:latin typeface="Times New Roman"/>
                <a:cs typeface="Times New Roman"/>
              </a:rPr>
              <a:t>деперсонифицированы</a:t>
            </a:r>
            <a:r>
              <a:rPr sz="2200" dirty="0">
                <a:latin typeface="Times New Roman"/>
                <a:cs typeface="Times New Roman"/>
              </a:rPr>
              <a:t>,</a:t>
            </a:r>
            <a:r>
              <a:rPr sz="2200" spc="345" dirty="0">
                <a:latin typeface="Times New Roman"/>
                <a:cs typeface="Times New Roman"/>
              </a:rPr>
              <a:t>    </a:t>
            </a:r>
            <a:r>
              <a:rPr sz="2200" spc="-10" dirty="0">
                <a:latin typeface="Times New Roman"/>
                <a:cs typeface="Times New Roman"/>
              </a:rPr>
              <a:t>получить </a:t>
            </a:r>
            <a:r>
              <a:rPr sz="2200" dirty="0">
                <a:latin typeface="Times New Roman"/>
                <a:cs typeface="Times New Roman"/>
              </a:rPr>
              <a:t>индивидуальные</a:t>
            </a:r>
            <a:r>
              <a:rPr sz="2200" spc="4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результаты</a:t>
            </a:r>
            <a:r>
              <a:rPr sz="2200" spc="40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обучающегося</a:t>
            </a:r>
            <a:r>
              <a:rPr sz="2200" spc="3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из</a:t>
            </a:r>
            <a:r>
              <a:rPr sz="2200" spc="3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работников</a:t>
            </a:r>
            <a:r>
              <a:rPr sz="2200" spc="3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</a:t>
            </a:r>
            <a:r>
              <a:rPr sz="2200" spc="40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руководства </a:t>
            </a:r>
            <a:r>
              <a:rPr sz="2200" dirty="0">
                <a:latin typeface="Times New Roman"/>
                <a:cs typeface="Times New Roman"/>
              </a:rPr>
              <a:t>образовательной</a:t>
            </a:r>
            <a:r>
              <a:rPr sz="2200" spc="320" dirty="0">
                <a:latin typeface="Times New Roman"/>
                <a:cs typeface="Times New Roman"/>
              </a:rPr>
              <a:t>   </a:t>
            </a:r>
            <a:r>
              <a:rPr sz="2200" dirty="0">
                <a:latin typeface="Times New Roman"/>
                <a:cs typeface="Times New Roman"/>
              </a:rPr>
              <a:t>организации</a:t>
            </a:r>
            <a:r>
              <a:rPr sz="2200" spc="325" dirty="0">
                <a:latin typeface="Times New Roman"/>
                <a:cs typeface="Times New Roman"/>
              </a:rPr>
              <a:t>   </a:t>
            </a:r>
            <a:r>
              <a:rPr sz="2200" dirty="0">
                <a:latin typeface="Times New Roman"/>
                <a:cs typeface="Times New Roman"/>
              </a:rPr>
              <a:t>никто</a:t>
            </a:r>
            <a:r>
              <a:rPr sz="2200" spc="325" dirty="0">
                <a:latin typeface="Times New Roman"/>
                <a:cs typeface="Times New Roman"/>
              </a:rPr>
              <a:t>   </a:t>
            </a:r>
            <a:r>
              <a:rPr sz="2200" dirty="0">
                <a:latin typeface="Times New Roman"/>
                <a:cs typeface="Times New Roman"/>
              </a:rPr>
              <a:t>не</a:t>
            </a:r>
            <a:r>
              <a:rPr sz="2200" spc="320" dirty="0">
                <a:latin typeface="Times New Roman"/>
                <a:cs typeface="Times New Roman"/>
              </a:rPr>
              <a:t>   </a:t>
            </a:r>
            <a:r>
              <a:rPr sz="2200" dirty="0">
                <a:latin typeface="Times New Roman"/>
                <a:cs typeface="Times New Roman"/>
              </a:rPr>
              <a:t>сможет</a:t>
            </a:r>
            <a:r>
              <a:rPr sz="2200" spc="320" dirty="0">
                <a:latin typeface="Times New Roman"/>
                <a:cs typeface="Times New Roman"/>
              </a:rPr>
              <a:t>   </a:t>
            </a:r>
            <a:r>
              <a:rPr sz="2200" dirty="0">
                <a:latin typeface="Times New Roman"/>
                <a:cs typeface="Times New Roman"/>
              </a:rPr>
              <a:t>без</a:t>
            </a:r>
            <a:r>
              <a:rPr sz="2200" spc="325" dirty="0">
                <a:latin typeface="Times New Roman"/>
                <a:cs typeface="Times New Roman"/>
              </a:rPr>
              <a:t>   </a:t>
            </a:r>
            <a:r>
              <a:rPr sz="2200" spc="-10" dirty="0">
                <a:latin typeface="Times New Roman"/>
                <a:cs typeface="Times New Roman"/>
              </a:rPr>
              <a:t>нарушения </a:t>
            </a:r>
            <a:r>
              <a:rPr sz="2200" spc="-25" dirty="0">
                <a:latin typeface="Times New Roman"/>
                <a:cs typeface="Times New Roman"/>
              </a:rPr>
              <a:t>законодательства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Российской</a:t>
            </a:r>
            <a:r>
              <a:rPr sz="2200" spc="-9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Федерации.</a:t>
            </a:r>
            <a:endParaRPr sz="2200">
              <a:latin typeface="Times New Roman"/>
              <a:cs typeface="Times New Roman"/>
            </a:endParaRPr>
          </a:p>
          <a:p>
            <a:pPr marL="469265" indent="-457200" algn="just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469265" algn="l"/>
              </a:tabLst>
            </a:pPr>
            <a:r>
              <a:rPr sz="2200" dirty="0">
                <a:latin typeface="Times New Roman"/>
                <a:cs typeface="Times New Roman"/>
              </a:rPr>
              <a:t>С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конфиденциальной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информацией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Вашем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ребенке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имеет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право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работать</a:t>
            </a:r>
            <a:endParaRPr sz="2200">
              <a:latin typeface="Times New Roman"/>
              <a:cs typeface="Times New Roman"/>
            </a:endParaRPr>
          </a:p>
          <a:p>
            <a:pPr marL="469265" marR="5080" algn="just">
              <a:lnSpc>
                <a:spcPct val="106900"/>
              </a:lnSpc>
              <a:spcBef>
                <a:spcPts val="10"/>
              </a:spcBef>
            </a:pPr>
            <a:r>
              <a:rPr sz="2200" b="1" dirty="0">
                <a:latin typeface="Times New Roman"/>
                <a:cs typeface="Times New Roman"/>
              </a:rPr>
              <a:t>только</a:t>
            </a:r>
            <a:r>
              <a:rPr sz="2200" b="1" spc="545" dirty="0">
                <a:latin typeface="Times New Roman"/>
                <a:cs typeface="Times New Roman"/>
              </a:rPr>
              <a:t> </a:t>
            </a:r>
            <a:r>
              <a:rPr sz="2200" b="1" spc="-30" dirty="0">
                <a:latin typeface="Times New Roman"/>
                <a:cs typeface="Times New Roman"/>
              </a:rPr>
              <a:t>педагог-</a:t>
            </a:r>
            <a:r>
              <a:rPr sz="2200" b="1" dirty="0">
                <a:latin typeface="Times New Roman"/>
                <a:cs typeface="Times New Roman"/>
              </a:rPr>
              <a:t>психолог</a:t>
            </a:r>
            <a:r>
              <a:rPr sz="2200" b="1" spc="5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образовательной</a:t>
            </a:r>
            <a:r>
              <a:rPr sz="2200" spc="5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организации,</a:t>
            </a:r>
            <a:r>
              <a:rPr sz="2200" spc="5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который</a:t>
            </a:r>
            <a:r>
              <a:rPr sz="2200" spc="53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имеет соответствующее</a:t>
            </a:r>
            <a:r>
              <a:rPr sz="2200" spc="-114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образование.</a:t>
            </a:r>
            <a:endParaRPr sz="2200">
              <a:latin typeface="Times New Roman"/>
              <a:cs typeface="Times New Roman"/>
            </a:endParaRPr>
          </a:p>
          <a:p>
            <a:pPr marL="469265" marR="5080" indent="-457200" algn="just">
              <a:lnSpc>
                <a:spcPct val="106800"/>
              </a:lnSpc>
              <a:spcBef>
                <a:spcPts val="10"/>
              </a:spcBef>
              <a:buAutoNum type="arabicPeriod" startAt="3"/>
              <a:tabLst>
                <a:tab pos="469265" algn="l"/>
              </a:tabLst>
            </a:pPr>
            <a:r>
              <a:rPr sz="2200" dirty="0">
                <a:latin typeface="Times New Roman"/>
                <a:cs typeface="Times New Roman"/>
              </a:rPr>
              <a:t>Обнародоваться</a:t>
            </a:r>
            <a:r>
              <a:rPr sz="2200" spc="370" dirty="0">
                <a:latin typeface="Times New Roman"/>
                <a:cs typeface="Times New Roman"/>
              </a:rPr>
              <a:t>    </a:t>
            </a:r>
            <a:r>
              <a:rPr sz="2200" dirty="0">
                <a:latin typeface="Times New Roman"/>
                <a:cs typeface="Times New Roman"/>
              </a:rPr>
              <a:t>и</a:t>
            </a:r>
            <a:r>
              <a:rPr sz="2200" spc="375" dirty="0">
                <a:latin typeface="Times New Roman"/>
                <a:cs typeface="Times New Roman"/>
              </a:rPr>
              <a:t>    </a:t>
            </a:r>
            <a:r>
              <a:rPr sz="2200" dirty="0">
                <a:latin typeface="Times New Roman"/>
                <a:cs typeface="Times New Roman"/>
              </a:rPr>
              <a:t>обсуждаться</a:t>
            </a:r>
            <a:r>
              <a:rPr sz="2200" spc="375" dirty="0">
                <a:latin typeface="Times New Roman"/>
                <a:cs typeface="Times New Roman"/>
              </a:rPr>
              <a:t>    </a:t>
            </a:r>
            <a:r>
              <a:rPr sz="2200" dirty="0">
                <a:latin typeface="Times New Roman"/>
                <a:cs typeface="Times New Roman"/>
              </a:rPr>
              <a:t>будут</a:t>
            </a:r>
            <a:r>
              <a:rPr sz="2200" spc="370" dirty="0">
                <a:latin typeface="Times New Roman"/>
                <a:cs typeface="Times New Roman"/>
              </a:rPr>
              <a:t>    </a:t>
            </a:r>
            <a:r>
              <a:rPr sz="2200" dirty="0">
                <a:latin typeface="Times New Roman"/>
                <a:cs typeface="Times New Roman"/>
              </a:rPr>
              <a:t>только</a:t>
            </a:r>
            <a:r>
              <a:rPr sz="2200" spc="370" dirty="0">
                <a:latin typeface="Times New Roman"/>
                <a:cs typeface="Times New Roman"/>
              </a:rPr>
              <a:t>    </a:t>
            </a:r>
            <a:r>
              <a:rPr sz="2200" b="1" spc="-10" dirty="0">
                <a:latin typeface="Times New Roman"/>
                <a:cs typeface="Times New Roman"/>
              </a:rPr>
              <a:t>усредненные </a:t>
            </a:r>
            <a:r>
              <a:rPr sz="2200" b="1" dirty="0">
                <a:latin typeface="Times New Roman"/>
                <a:cs typeface="Times New Roman"/>
              </a:rPr>
              <a:t>(статистические)</a:t>
            </a:r>
            <a:r>
              <a:rPr sz="2200" b="1" spc="95" dirty="0">
                <a:latin typeface="Times New Roman"/>
                <a:cs typeface="Times New Roman"/>
              </a:rPr>
              <a:t>  </a:t>
            </a:r>
            <a:r>
              <a:rPr sz="2200" b="1" dirty="0">
                <a:latin typeface="Times New Roman"/>
                <a:cs typeface="Times New Roman"/>
              </a:rPr>
              <a:t>результаты</a:t>
            </a:r>
            <a:r>
              <a:rPr sz="2200" b="1" spc="8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и</a:t>
            </a:r>
            <a:r>
              <a:rPr sz="2200" spc="8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иметь</a:t>
            </a:r>
            <a:r>
              <a:rPr sz="2200" spc="80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вид</a:t>
            </a:r>
            <a:r>
              <a:rPr sz="2200" spc="8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статистического</a:t>
            </a:r>
            <a:r>
              <a:rPr sz="2200" spc="85" dirty="0">
                <a:latin typeface="Times New Roman"/>
                <a:cs typeface="Times New Roman"/>
              </a:rPr>
              <a:t>  </a:t>
            </a:r>
            <a:r>
              <a:rPr sz="2200" dirty="0">
                <a:latin typeface="Times New Roman"/>
                <a:cs typeface="Times New Roman"/>
              </a:rPr>
              <a:t>отчета</a:t>
            </a:r>
            <a:r>
              <a:rPr sz="2200" spc="85" dirty="0">
                <a:latin typeface="Times New Roman"/>
                <a:cs typeface="Times New Roman"/>
              </a:rPr>
              <a:t>  </a:t>
            </a:r>
            <a:r>
              <a:rPr sz="2200" spc="-25" dirty="0">
                <a:latin typeface="Times New Roman"/>
                <a:cs typeface="Times New Roman"/>
              </a:rPr>
              <a:t>по </a:t>
            </a:r>
            <a:r>
              <a:rPr sz="2200" dirty="0">
                <a:latin typeface="Times New Roman"/>
                <a:cs typeface="Times New Roman"/>
              </a:rPr>
              <a:t>классу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или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школе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в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целом.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706" y="1202944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948055" marR="941705" indent="1729739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Могут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ли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результаты социально-</a:t>
            </a:r>
            <a:r>
              <a:rPr sz="3200" b="1" spc="-20" dirty="0">
                <a:latin typeface="Times New Roman"/>
                <a:cs typeface="Times New Roman"/>
              </a:rPr>
              <a:t>психологического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 marL="1137285" marR="631825" indent="-501650">
              <a:lnSpc>
                <a:spcPts val="3720"/>
              </a:lnSpc>
              <a:spcBef>
                <a:spcPts val="225"/>
              </a:spcBef>
            </a:pP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0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повлиять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репутацию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ребенка </a:t>
            </a:r>
            <a:r>
              <a:rPr sz="3200" b="1" dirty="0">
                <a:latin typeface="Times New Roman"/>
                <a:cs typeface="Times New Roman"/>
              </a:rPr>
              <a:t>или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его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жизнь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в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3453028"/>
            <a:ext cx="9901555" cy="2164715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20320" rIns="0" bIns="0" rtlCol="0">
            <a:spAutoFit/>
          </a:bodyPr>
          <a:lstStyle/>
          <a:p>
            <a:pPr marL="91440" marR="83820">
              <a:lnSpc>
                <a:spcPts val="4110"/>
              </a:lnSpc>
              <a:spcBef>
                <a:spcPts val="160"/>
              </a:spcBef>
              <a:tabLst>
                <a:tab pos="655320" algn="l"/>
                <a:tab pos="2610485" algn="l"/>
                <a:tab pos="3683635" algn="l"/>
                <a:tab pos="4356100" algn="l"/>
                <a:tab pos="6416675" algn="l"/>
              </a:tabLst>
            </a:pPr>
            <a:r>
              <a:rPr sz="3200" spc="-25" dirty="0">
                <a:latin typeface="Times New Roman"/>
                <a:cs typeface="Times New Roman"/>
              </a:rPr>
              <a:t>1.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Методика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СПТ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b="1" spc="-25" dirty="0">
                <a:latin typeface="Times New Roman"/>
                <a:cs typeface="Times New Roman"/>
              </a:rPr>
              <a:t>не</a:t>
            </a:r>
            <a:r>
              <a:rPr sz="3200" b="1" dirty="0">
                <a:latin typeface="Times New Roman"/>
                <a:cs typeface="Times New Roman"/>
              </a:rPr>
              <a:t>	</a:t>
            </a:r>
            <a:r>
              <a:rPr sz="3200" b="1" spc="-10" dirty="0">
                <a:latin typeface="Times New Roman"/>
                <a:cs typeface="Times New Roman"/>
              </a:rPr>
              <a:t>выявляет</a:t>
            </a:r>
            <a:r>
              <a:rPr sz="3200" b="1" dirty="0">
                <a:latin typeface="Times New Roman"/>
                <a:cs typeface="Times New Roman"/>
              </a:rPr>
              <a:t>	</a:t>
            </a:r>
            <a:r>
              <a:rPr sz="3200" b="1" spc="-20" dirty="0">
                <a:latin typeface="Times New Roman"/>
                <a:cs typeface="Times New Roman"/>
              </a:rPr>
              <a:t>наркопотребление </a:t>
            </a:r>
            <a:r>
              <a:rPr sz="3200" b="1" dirty="0">
                <a:latin typeface="Times New Roman"/>
                <a:cs typeface="Times New Roman"/>
              </a:rPr>
              <a:t>или</a:t>
            </a:r>
            <a:r>
              <a:rPr sz="3200" b="1" spc="30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наркозависимость</a:t>
            </a:r>
            <a:r>
              <a:rPr sz="3200" dirty="0">
                <a:latin typeface="Times New Roman"/>
                <a:cs typeface="Times New Roman"/>
              </a:rPr>
              <a:t>.</a:t>
            </a:r>
            <a:r>
              <a:rPr sz="3200" spc="2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3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ней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нет</a:t>
            </a:r>
            <a:r>
              <a:rPr sz="3200" spc="3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ни</a:t>
            </a:r>
            <a:r>
              <a:rPr sz="3200" spc="3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одного</a:t>
            </a:r>
            <a:r>
              <a:rPr sz="3200" spc="3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вопроса</a:t>
            </a:r>
            <a:endParaRPr sz="3200">
              <a:latin typeface="Times New Roman"/>
              <a:cs typeface="Times New Roman"/>
            </a:endParaRPr>
          </a:p>
          <a:p>
            <a:pPr marL="91440" marR="81915">
              <a:lnSpc>
                <a:spcPts val="4100"/>
              </a:lnSpc>
              <a:spcBef>
                <a:spcPts val="10"/>
              </a:spcBef>
              <a:tabLst>
                <a:tab pos="1199515" algn="l"/>
                <a:tab pos="4314825" algn="l"/>
                <a:tab pos="7579359" algn="l"/>
                <a:tab pos="9592945" algn="l"/>
              </a:tabLst>
            </a:pPr>
            <a:r>
              <a:rPr sz="3200" spc="-25" dirty="0">
                <a:latin typeface="Times New Roman"/>
                <a:cs typeface="Times New Roman"/>
              </a:rPr>
              <a:t>об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употреблении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наркотических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средств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50" dirty="0">
                <a:latin typeface="Times New Roman"/>
                <a:cs typeface="Times New Roman"/>
              </a:rPr>
              <a:t>и </a:t>
            </a:r>
            <a:r>
              <a:rPr sz="3200" dirty="0">
                <a:latin typeface="Times New Roman"/>
                <a:cs typeface="Times New Roman"/>
              </a:rPr>
              <a:t>психотропных</a:t>
            </a:r>
            <a:r>
              <a:rPr sz="3200" spc="-17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веществ.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706" y="3432708"/>
            <a:ext cx="9901555" cy="2164715"/>
          </a:xfrm>
          <a:prstGeom prst="rect">
            <a:avLst/>
          </a:prstGeom>
          <a:solidFill>
            <a:srgbClr val="D6E1ED"/>
          </a:solidFill>
        </p:spPr>
        <p:txBody>
          <a:bodyPr vert="horz" wrap="square" lIns="0" tIns="21590" rIns="0" bIns="0" rtlCol="0">
            <a:spAutoFit/>
          </a:bodyPr>
          <a:lstStyle/>
          <a:p>
            <a:pPr marL="91440" marR="82550">
              <a:lnSpc>
                <a:spcPts val="4100"/>
              </a:lnSpc>
              <a:spcBef>
                <a:spcPts val="170"/>
              </a:spcBef>
            </a:pPr>
            <a:r>
              <a:rPr sz="3200" dirty="0">
                <a:latin typeface="Times New Roman"/>
                <a:cs typeface="Times New Roman"/>
              </a:rPr>
              <a:t>2.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Методика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является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опросом</a:t>
            </a:r>
            <a:r>
              <a:rPr sz="3200" b="1" spc="-4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мнений</a:t>
            </a:r>
            <a:r>
              <a:rPr sz="3200" b="1" spc="-3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и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не</a:t>
            </a:r>
            <a:r>
              <a:rPr sz="3200" b="1" spc="-3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оценивает </a:t>
            </a:r>
            <a:r>
              <a:rPr sz="3200" b="1" dirty="0">
                <a:latin typeface="Times New Roman"/>
                <a:cs typeface="Times New Roman"/>
              </a:rPr>
              <a:t>самих</a:t>
            </a:r>
            <a:r>
              <a:rPr sz="3200" b="1" spc="1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детей</a:t>
            </a:r>
            <a:r>
              <a:rPr sz="3200" dirty="0">
                <a:latin typeface="Times New Roman"/>
                <a:cs typeface="Times New Roman"/>
              </a:rPr>
              <a:t>!</a:t>
            </a:r>
            <a:r>
              <a:rPr sz="3200" spc="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Таким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образом,</a:t>
            </a:r>
            <a:r>
              <a:rPr sz="3200" spc="13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оцениваются</a:t>
            </a:r>
            <a:r>
              <a:rPr sz="3200" b="1" spc="1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не</a:t>
            </a:r>
            <a:r>
              <a:rPr sz="3200" b="1" spc="15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дети,</a:t>
            </a:r>
            <a:r>
              <a:rPr sz="3200" b="1" spc="155" dirty="0">
                <a:latin typeface="Times New Roman"/>
                <a:cs typeface="Times New Roman"/>
              </a:rPr>
              <a:t> </a:t>
            </a:r>
            <a:r>
              <a:rPr sz="3200" b="1" spc="-50" dirty="0">
                <a:latin typeface="Times New Roman"/>
                <a:cs typeface="Times New Roman"/>
              </a:rPr>
              <a:t>а</a:t>
            </a:r>
            <a:endParaRPr sz="3200">
              <a:latin typeface="Times New Roman"/>
              <a:cs typeface="Times New Roman"/>
            </a:endParaRPr>
          </a:p>
          <a:p>
            <a:pPr marL="91440" marR="81915">
              <a:lnSpc>
                <a:spcPts val="4110"/>
              </a:lnSpc>
              <a:spcBef>
                <a:spcPts val="10"/>
              </a:spcBef>
              <a:tabLst>
                <a:tab pos="5471795" algn="l"/>
                <a:tab pos="7210425" algn="l"/>
                <a:tab pos="7571740" algn="l"/>
                <a:tab pos="9171940" algn="l"/>
              </a:tabLst>
            </a:pPr>
            <a:r>
              <a:rPr sz="3200" b="1" spc="-10" dirty="0">
                <a:latin typeface="Times New Roman"/>
                <a:cs typeface="Times New Roman"/>
              </a:rPr>
              <a:t>социально-психологические</a:t>
            </a:r>
            <a:r>
              <a:rPr sz="3200" b="1" dirty="0">
                <a:latin typeface="Times New Roman"/>
                <a:cs typeface="Times New Roman"/>
              </a:rPr>
              <a:t>	</a:t>
            </a:r>
            <a:r>
              <a:rPr sz="3200" b="1" spc="-10" dirty="0">
                <a:latin typeface="Times New Roman"/>
                <a:cs typeface="Times New Roman"/>
              </a:rPr>
              <a:t>условия</a:t>
            </a:r>
            <a:r>
              <a:rPr sz="3200" spc="-10" dirty="0">
                <a:latin typeface="Times New Roman"/>
                <a:cs typeface="Times New Roman"/>
              </a:rPr>
              <a:t>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50" dirty="0">
                <a:latin typeface="Times New Roman"/>
                <a:cs typeface="Times New Roman"/>
              </a:rPr>
              <a:t>в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которых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они </a:t>
            </a:r>
            <a:r>
              <a:rPr sz="3200" spc="-10" dirty="0">
                <a:latin typeface="Times New Roman"/>
                <a:cs typeface="Times New Roman"/>
              </a:rPr>
              <a:t>находятся.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116230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948055" marR="941705" indent="1729739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Могут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ли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результаты социально-</a:t>
            </a:r>
            <a:r>
              <a:rPr sz="3200" b="1" spc="-20" dirty="0">
                <a:latin typeface="Times New Roman"/>
                <a:cs typeface="Times New Roman"/>
              </a:rPr>
              <a:t>психологического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 marL="1137285" marR="631825" indent="-501650">
              <a:lnSpc>
                <a:spcPts val="3720"/>
              </a:lnSpc>
              <a:spcBef>
                <a:spcPts val="229"/>
              </a:spcBef>
            </a:pP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0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повлиять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репутацию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ребенка </a:t>
            </a:r>
            <a:r>
              <a:rPr sz="3200" b="1" dirty="0">
                <a:latin typeface="Times New Roman"/>
                <a:cs typeface="Times New Roman"/>
              </a:rPr>
              <a:t>или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его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жизнь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в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дальнейшем?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0706" y="3442830"/>
            <a:ext cx="9901555" cy="2200275"/>
          </a:xfrm>
          <a:custGeom>
            <a:avLst/>
            <a:gdLst/>
            <a:ahLst/>
            <a:cxnLst/>
            <a:rect l="l" t="t" r="r" b="b"/>
            <a:pathLst>
              <a:path w="9901555" h="2200275">
                <a:moveTo>
                  <a:pt x="9901047" y="0"/>
                </a:moveTo>
                <a:lnTo>
                  <a:pt x="0" y="0"/>
                </a:lnTo>
                <a:lnTo>
                  <a:pt x="0" y="2200148"/>
                </a:lnTo>
                <a:lnTo>
                  <a:pt x="9901047" y="2200148"/>
                </a:lnTo>
                <a:lnTo>
                  <a:pt x="9901047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22247" y="3428466"/>
            <a:ext cx="6257290" cy="10680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  <a:tabLst>
                <a:tab pos="708025" algn="l"/>
                <a:tab pos="1583055" algn="l"/>
                <a:tab pos="3891279" algn="l"/>
              </a:tabLst>
            </a:pPr>
            <a:r>
              <a:rPr sz="3200" spc="-25" dirty="0">
                <a:latin typeface="Times New Roman"/>
                <a:cs typeface="Times New Roman"/>
              </a:rPr>
              <a:t>3.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5" dirty="0">
                <a:latin typeface="Times New Roman"/>
                <a:cs typeface="Times New Roman"/>
              </a:rPr>
              <a:t>На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результаты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  <a:tabLst>
                <a:tab pos="2162175" algn="l"/>
              </a:tabLst>
            </a:pPr>
            <a:r>
              <a:rPr sz="3200" b="1" spc="-10" dirty="0">
                <a:latin typeface="Times New Roman"/>
                <a:cs typeface="Times New Roman"/>
              </a:rPr>
              <a:t>режим</a:t>
            </a:r>
            <a:r>
              <a:rPr sz="3200" b="1" dirty="0">
                <a:latin typeface="Times New Roman"/>
                <a:cs typeface="Times New Roman"/>
              </a:rPr>
              <a:t>	</a:t>
            </a:r>
            <a:r>
              <a:rPr sz="3200" b="1" spc="-10" dirty="0">
                <a:latin typeface="Times New Roman"/>
                <a:cs typeface="Times New Roman"/>
              </a:rPr>
              <a:t>конфиденциальности</a:t>
            </a:r>
            <a:r>
              <a:rPr sz="3200" spc="-1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57108" y="3428466"/>
            <a:ext cx="3095625" cy="1068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8800" marR="5080" indent="-559435">
              <a:lnSpc>
                <a:spcPct val="106900"/>
              </a:lnSpc>
              <a:spcBef>
                <a:spcPts val="95"/>
              </a:spcBef>
            </a:pPr>
            <a:r>
              <a:rPr sz="3200" spc="-10" dirty="0">
                <a:latin typeface="Times New Roman"/>
                <a:cs typeface="Times New Roman"/>
              </a:rPr>
              <a:t>распространяется Персональные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22247" y="4472787"/>
            <a:ext cx="9731375" cy="1068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6900"/>
              </a:lnSpc>
              <a:spcBef>
                <a:spcPts val="95"/>
              </a:spcBef>
            </a:pPr>
            <a:r>
              <a:rPr sz="3200" spc="-10" dirty="0">
                <a:latin typeface="Times New Roman"/>
                <a:cs typeface="Times New Roman"/>
              </a:rPr>
              <a:t>результаты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могут</a:t>
            </a:r>
            <a:r>
              <a:rPr sz="3200" spc="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быть</a:t>
            </a:r>
            <a:r>
              <a:rPr sz="3200" spc="3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доступны</a:t>
            </a:r>
            <a:r>
              <a:rPr sz="3200" b="1" spc="1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только</a:t>
            </a:r>
            <a:r>
              <a:rPr sz="3200" b="1" spc="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трем</a:t>
            </a:r>
            <a:r>
              <a:rPr sz="3200" b="1" spc="2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лицам: родителю,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ребенку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и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spc="-25" dirty="0">
                <a:latin typeface="Times New Roman"/>
                <a:cs typeface="Times New Roman"/>
              </a:rPr>
              <a:t>педагогу-</a:t>
            </a:r>
            <a:r>
              <a:rPr sz="3200" b="1" spc="-10" dirty="0">
                <a:latin typeface="Times New Roman"/>
                <a:cs typeface="Times New Roman"/>
              </a:rPr>
              <a:t>психологу</a:t>
            </a:r>
            <a:r>
              <a:rPr sz="3200" spc="-1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706" y="122326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3020" rIns="0" bIns="0" rtlCol="0">
            <a:spAutoFit/>
          </a:bodyPr>
          <a:lstStyle/>
          <a:p>
            <a:pPr marL="948055" marR="941705" indent="1729739">
              <a:lnSpc>
                <a:spcPct val="100000"/>
              </a:lnSpc>
              <a:spcBef>
                <a:spcPts val="260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5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Могут</a:t>
            </a:r>
            <a:r>
              <a:rPr sz="3200" b="1" spc="-5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ли</a:t>
            </a:r>
            <a:r>
              <a:rPr sz="3200" b="1" spc="-3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результаты социально-</a:t>
            </a:r>
            <a:r>
              <a:rPr sz="3200" b="1" spc="-20" dirty="0">
                <a:latin typeface="Times New Roman"/>
                <a:cs typeface="Times New Roman"/>
              </a:rPr>
              <a:t>психологического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 marL="1137285" marR="631825" indent="-501650">
              <a:lnSpc>
                <a:spcPts val="3720"/>
              </a:lnSpc>
              <a:spcBef>
                <a:spcPts val="225"/>
              </a:spcBef>
            </a:pP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0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повлиять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репутацию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ребенка </a:t>
            </a:r>
            <a:r>
              <a:rPr sz="3200" b="1" dirty="0">
                <a:latin typeface="Times New Roman"/>
                <a:cs typeface="Times New Roman"/>
              </a:rPr>
              <a:t>или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его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жизнь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в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дальнейшем?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0706" y="3280308"/>
            <a:ext cx="9901555" cy="2827655"/>
          </a:xfrm>
          <a:custGeom>
            <a:avLst/>
            <a:gdLst/>
            <a:ahLst/>
            <a:cxnLst/>
            <a:rect l="l" t="t" r="r" b="b"/>
            <a:pathLst>
              <a:path w="9901555" h="2827654">
                <a:moveTo>
                  <a:pt x="9901047" y="0"/>
                </a:moveTo>
                <a:lnTo>
                  <a:pt x="0" y="0"/>
                </a:lnTo>
                <a:lnTo>
                  <a:pt x="0" y="2827400"/>
                </a:lnTo>
                <a:lnTo>
                  <a:pt x="9901047" y="2827400"/>
                </a:lnTo>
                <a:lnTo>
                  <a:pt x="9901047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09547" y="3301695"/>
            <a:ext cx="97447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7830" algn="l"/>
                <a:tab pos="2037714" algn="l"/>
                <a:tab pos="2889885" algn="l"/>
                <a:tab pos="4759960" algn="l"/>
                <a:tab pos="6398260" algn="l"/>
                <a:tab pos="7750809" algn="l"/>
                <a:tab pos="8046084" algn="l"/>
                <a:tab pos="8362950" algn="l"/>
                <a:tab pos="9573895" algn="l"/>
              </a:tabLst>
            </a:pPr>
            <a:r>
              <a:rPr sz="2800" spc="-25" dirty="0">
                <a:latin typeface="Times New Roman"/>
                <a:cs typeface="Times New Roman"/>
              </a:rPr>
              <a:t>4.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Методика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СПТ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проводится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ежегодно,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начиная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0" dirty="0">
                <a:latin typeface="Times New Roman"/>
                <a:cs typeface="Times New Roman"/>
              </a:rPr>
              <a:t>с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0" dirty="0">
                <a:latin typeface="Times New Roman"/>
                <a:cs typeface="Times New Roman"/>
              </a:rPr>
              <a:t>7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класса,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0" dirty="0">
                <a:latin typeface="Times New Roman"/>
                <a:cs typeface="Times New Roman"/>
              </a:rPr>
              <a:t>с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9547" y="3726586"/>
            <a:ext cx="755269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  <a:tabLst>
                <a:tab pos="1781810" algn="l"/>
                <a:tab pos="3423285" algn="l"/>
                <a:tab pos="4720590" algn="l"/>
                <a:tab pos="5462905" algn="l"/>
                <a:tab pos="6289040" algn="l"/>
              </a:tabLst>
            </a:pPr>
            <a:r>
              <a:rPr sz="2800" spc="-10" dirty="0">
                <a:latin typeface="Times New Roman"/>
                <a:cs typeface="Times New Roman"/>
              </a:rPr>
              <a:t>целью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мониторинга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рискогенности психологических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условий</a:t>
            </a:r>
            <a:r>
              <a:rPr sz="2800" spc="-10" dirty="0">
                <a:latin typeface="Times New Roman"/>
                <a:cs typeface="Times New Roman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0" dirty="0">
                <a:latin typeface="Times New Roman"/>
                <a:cs typeface="Times New Roman"/>
              </a:rPr>
              <a:t>в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45" dirty="0">
                <a:latin typeface="Times New Roman"/>
                <a:cs typeface="Times New Roman"/>
              </a:rPr>
              <a:t>которых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2377" y="3726586"/>
            <a:ext cx="1840864" cy="9398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340"/>
              </a:spcBef>
            </a:pPr>
            <a:r>
              <a:rPr sz="2800" b="1" spc="-10" dirty="0">
                <a:latin typeface="Times New Roman"/>
                <a:cs typeface="Times New Roman"/>
              </a:rPr>
              <a:t>социально-</a:t>
            </a:r>
            <a:endParaRPr sz="2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240"/>
              </a:spcBef>
            </a:pPr>
            <a:r>
              <a:rPr sz="2800" spc="-10" dirty="0">
                <a:latin typeface="Times New Roman"/>
                <a:cs typeface="Times New Roman"/>
              </a:rPr>
              <a:t>находится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9547" y="4639208"/>
            <a:ext cx="974407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7200"/>
              </a:lnSpc>
              <a:spcBef>
                <a:spcPts val="100"/>
              </a:spcBef>
            </a:pPr>
            <a:r>
              <a:rPr sz="2800" dirty="0">
                <a:latin typeface="Times New Roman"/>
                <a:cs typeface="Times New Roman"/>
              </a:rPr>
              <a:t>обучающийся,</a:t>
            </a:r>
            <a:r>
              <a:rPr sz="2800" spc="434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которая</a:t>
            </a:r>
            <a:r>
              <a:rPr sz="2800" spc="4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может</a:t>
            </a:r>
            <a:r>
              <a:rPr sz="2800" spc="4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привести</a:t>
            </a:r>
            <a:r>
              <a:rPr sz="2800" spc="4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к</a:t>
            </a:r>
            <a:r>
              <a:rPr sz="2800" spc="4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вовлечению</a:t>
            </a:r>
            <a:r>
              <a:rPr sz="2800" spc="450" dirty="0">
                <a:latin typeface="Times New Roman"/>
                <a:cs typeface="Times New Roman"/>
              </a:rPr>
              <a:t>  </a:t>
            </a:r>
            <a:r>
              <a:rPr sz="2800" spc="-50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наркопотребление.</a:t>
            </a:r>
            <a:r>
              <a:rPr sz="2800" spc="50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Таким</a:t>
            </a:r>
            <a:r>
              <a:rPr sz="2800" spc="509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образом,</a:t>
            </a:r>
            <a:r>
              <a:rPr sz="2800" spc="4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цель</a:t>
            </a:r>
            <a:r>
              <a:rPr sz="2800" spc="5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методики</a:t>
            </a:r>
            <a:r>
              <a:rPr sz="2800" spc="5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–</a:t>
            </a:r>
            <a:r>
              <a:rPr sz="2800" spc="5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выявить рискогенность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обстановки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вокруг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ребенка.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706" y="107086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2384" rIns="0" bIns="0" rtlCol="0">
            <a:spAutoFit/>
          </a:bodyPr>
          <a:lstStyle/>
          <a:p>
            <a:pPr marL="948055" marR="940435" indent="1729739">
              <a:lnSpc>
                <a:spcPct val="100000"/>
              </a:lnSpc>
              <a:spcBef>
                <a:spcPts val="254"/>
              </a:spcBef>
            </a:pPr>
            <a:r>
              <a:rPr sz="3200" b="1" dirty="0">
                <a:latin typeface="Times New Roman"/>
                <a:cs typeface="Times New Roman"/>
              </a:rPr>
              <a:t>20.</a:t>
            </a:r>
            <a:r>
              <a:rPr sz="3200" b="1" spc="-6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Могут</a:t>
            </a:r>
            <a:r>
              <a:rPr sz="3200" b="1" spc="-5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ли</a:t>
            </a:r>
            <a:r>
              <a:rPr sz="3200" b="1" spc="-4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результаты социально-</a:t>
            </a:r>
            <a:r>
              <a:rPr sz="3200" b="1" spc="-20" dirty="0">
                <a:latin typeface="Times New Roman"/>
                <a:cs typeface="Times New Roman"/>
              </a:rPr>
              <a:t>психологического</a:t>
            </a:r>
            <a:r>
              <a:rPr sz="3200" b="1" spc="-2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 marL="1137285" marR="631825" indent="-501650">
              <a:lnSpc>
                <a:spcPts val="3720"/>
              </a:lnSpc>
              <a:spcBef>
                <a:spcPts val="229"/>
              </a:spcBef>
            </a:pPr>
            <a:r>
              <a:rPr sz="3200" b="1" spc="-10" dirty="0">
                <a:latin typeface="Times New Roman"/>
                <a:cs typeface="Times New Roman"/>
              </a:rPr>
              <a:t>отрицательно</a:t>
            </a:r>
            <a:r>
              <a:rPr sz="3200" b="1" spc="-10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повлиять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</a:t>
            </a:r>
            <a:r>
              <a:rPr sz="3200" b="1" spc="-7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репутацию</a:t>
            </a:r>
            <a:r>
              <a:rPr sz="3200" b="1" spc="-8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ребенка </a:t>
            </a:r>
            <a:r>
              <a:rPr sz="3200" b="1" dirty="0">
                <a:latin typeface="Times New Roman"/>
                <a:cs typeface="Times New Roman"/>
              </a:rPr>
              <a:t>или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осложнить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его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жизнь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в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дальнейшем?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552" y="1306525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810510" marR="1658620" indent="-113855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2.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Кто</a:t>
            </a:r>
            <a:r>
              <a:rPr sz="3600" b="1" spc="-1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инициатор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разработки </a:t>
            </a:r>
            <a:r>
              <a:rPr sz="3600" b="1" dirty="0">
                <a:latin typeface="Times New Roman"/>
                <a:cs typeface="Times New Roman"/>
              </a:rPr>
              <a:t>единой</a:t>
            </a:r>
            <a:r>
              <a:rPr sz="3600" b="1" spc="-17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методики?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27468" y="3429393"/>
            <a:ext cx="10078085" cy="2554605"/>
          </a:xfrm>
          <a:custGeom>
            <a:avLst/>
            <a:gdLst/>
            <a:ahLst/>
            <a:cxnLst/>
            <a:rect l="l" t="t" r="r" b="b"/>
            <a:pathLst>
              <a:path w="10078085" h="2554604">
                <a:moveTo>
                  <a:pt x="10078085" y="0"/>
                </a:moveTo>
                <a:lnTo>
                  <a:pt x="0" y="0"/>
                </a:lnTo>
                <a:lnTo>
                  <a:pt x="0" y="2554604"/>
                </a:lnTo>
                <a:lnTo>
                  <a:pt x="10078085" y="2554604"/>
                </a:lnTo>
                <a:lnTo>
                  <a:pt x="1007808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31975" y="3449573"/>
            <a:ext cx="8463915" cy="2449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«Единая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методика</a:t>
            </a:r>
            <a:endParaRPr sz="3200">
              <a:latin typeface="Times New Roman"/>
              <a:cs typeface="Times New Roman"/>
            </a:endParaRPr>
          </a:p>
          <a:p>
            <a:pPr marL="245745" marR="232410" algn="ctr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социально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</a:t>
            </a:r>
            <a:r>
              <a:rPr sz="3200" spc="-20" dirty="0">
                <a:latin typeface="Times New Roman"/>
                <a:cs typeface="Times New Roman"/>
              </a:rPr>
              <a:t> психологического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тестирования» </a:t>
            </a:r>
            <a:r>
              <a:rPr sz="3200" dirty="0">
                <a:latin typeface="Times New Roman"/>
                <a:cs typeface="Times New Roman"/>
              </a:rPr>
              <a:t>(ЕМ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СПТ)</a:t>
            </a:r>
            <a:endParaRPr sz="3200">
              <a:latin typeface="Times New Roman"/>
              <a:cs typeface="Times New Roman"/>
            </a:endParaRPr>
          </a:p>
          <a:p>
            <a:pPr marL="12700" marR="5080" indent="642620">
              <a:lnSpc>
                <a:spcPts val="3720"/>
              </a:lnSpc>
              <a:spcBef>
                <a:spcPts val="220"/>
              </a:spcBef>
            </a:pPr>
            <a:r>
              <a:rPr sz="3200" dirty="0">
                <a:latin typeface="Times New Roman"/>
                <a:cs typeface="Times New Roman"/>
              </a:rPr>
              <a:t>разработана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соответствии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</a:t>
            </a:r>
            <a:r>
              <a:rPr sz="3200" spc="-5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поручением </a:t>
            </a:r>
            <a:r>
              <a:rPr sz="3200" spc="-35" dirty="0">
                <a:latin typeface="Times New Roman"/>
                <a:cs typeface="Times New Roman"/>
              </a:rPr>
              <a:t>Государственного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25" dirty="0">
                <a:latin typeface="Times New Roman"/>
                <a:cs typeface="Times New Roman"/>
              </a:rPr>
              <a:t>антинаркотического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комитета.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452321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132330" marR="2122170" indent="583565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3.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Кем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разработана </a:t>
            </a:r>
            <a:r>
              <a:rPr sz="3600" b="1" spc="-20" dirty="0">
                <a:latin typeface="Times New Roman"/>
                <a:cs typeface="Times New Roman"/>
              </a:rPr>
              <a:t>методика</a:t>
            </a:r>
            <a:r>
              <a:rPr sz="3600" b="1" spc="-15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3222955"/>
            <a:ext cx="9733915" cy="2677795"/>
          </a:xfrm>
          <a:custGeom>
            <a:avLst/>
            <a:gdLst/>
            <a:ahLst/>
            <a:cxnLst/>
            <a:rect l="l" t="t" r="r" b="b"/>
            <a:pathLst>
              <a:path w="9733915" h="2677795">
                <a:moveTo>
                  <a:pt x="9733915" y="0"/>
                </a:moveTo>
                <a:lnTo>
                  <a:pt x="0" y="0"/>
                </a:lnTo>
                <a:lnTo>
                  <a:pt x="0" y="2677667"/>
                </a:lnTo>
                <a:lnTo>
                  <a:pt x="9733915" y="26776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89125" y="3244341"/>
            <a:ext cx="9411970" cy="2573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95"/>
              </a:spcBef>
            </a:pPr>
            <a:r>
              <a:rPr sz="2800" spc="-20" dirty="0">
                <a:latin typeface="Times New Roman"/>
                <a:cs typeface="Times New Roman"/>
              </a:rPr>
              <a:t>Методика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социально-</a:t>
            </a:r>
            <a:r>
              <a:rPr sz="2800" spc="-30" dirty="0">
                <a:latin typeface="Times New Roman"/>
                <a:cs typeface="Times New Roman"/>
              </a:rPr>
              <a:t>психологического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тестирования</a:t>
            </a:r>
            <a:endParaRPr sz="280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latin typeface="Times New Roman"/>
                <a:cs typeface="Times New Roman"/>
              </a:rPr>
              <a:t>разрабатывалась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специалистами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МГУ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им.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М.В.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Ломоносова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и </a:t>
            </a:r>
            <a:r>
              <a:rPr sz="2800" dirty="0">
                <a:latin typeface="Times New Roman"/>
                <a:cs typeface="Times New Roman"/>
              </a:rPr>
              <a:t>ФГБНУ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«Центр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защиты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прав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интересов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детей».</a:t>
            </a:r>
            <a:endParaRPr sz="2800">
              <a:latin typeface="Times New Roman"/>
              <a:cs typeface="Times New Roman"/>
            </a:endParaRPr>
          </a:p>
          <a:p>
            <a:pPr marL="349250" marR="340360" indent="100330" algn="just">
              <a:lnSpc>
                <a:spcPct val="98600"/>
              </a:lnSpc>
              <a:spcBef>
                <a:spcPts val="45"/>
              </a:spcBef>
            </a:pPr>
            <a:r>
              <a:rPr sz="2800" spc="-10" dirty="0">
                <a:latin typeface="Times New Roman"/>
                <a:cs typeface="Times New Roman"/>
              </a:rPr>
              <a:t>Апробировалась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течение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2018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–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2019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учебного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года.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апробации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участвовало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более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300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тысяч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обучающихся. </a:t>
            </a:r>
            <a:r>
              <a:rPr sz="2800" spc="-20" dirty="0">
                <a:latin typeface="Times New Roman"/>
                <a:cs typeface="Times New Roman"/>
              </a:rPr>
              <a:t>Методика</a:t>
            </a:r>
            <a:r>
              <a:rPr sz="2800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имеет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положительные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экспертные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заключения.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8306" y="1264158"/>
            <a:ext cx="10235565" cy="1569720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40005" rIns="0" bIns="0" rtlCol="0">
            <a:spAutoFit/>
          </a:bodyPr>
          <a:lstStyle/>
          <a:p>
            <a:pPr marL="972185" marR="528955" indent="-437515">
              <a:lnSpc>
                <a:spcPct val="98500"/>
              </a:lnSpc>
              <a:spcBef>
                <a:spcPts val="315"/>
              </a:spcBef>
            </a:pPr>
            <a:r>
              <a:rPr sz="3200" b="1" dirty="0">
                <a:latin typeface="Times New Roman"/>
                <a:cs typeface="Times New Roman"/>
              </a:rPr>
              <a:t>4.</a:t>
            </a:r>
            <a:r>
              <a:rPr sz="3200" b="1" spc="-10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На</a:t>
            </a:r>
            <a:r>
              <a:rPr sz="3200" b="1" spc="-114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основании</a:t>
            </a:r>
            <a:r>
              <a:rPr sz="3200" b="1" spc="-114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какого</a:t>
            </a:r>
            <a:r>
              <a:rPr sz="3200" b="1" spc="-114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документа</a:t>
            </a:r>
            <a:r>
              <a:rPr sz="3200" b="1" spc="-120" dirty="0">
                <a:latin typeface="Times New Roman"/>
                <a:cs typeface="Times New Roman"/>
              </a:rPr>
              <a:t> </a:t>
            </a:r>
            <a:r>
              <a:rPr sz="3200" b="1" spc="-45" dirty="0">
                <a:latin typeface="Times New Roman"/>
                <a:cs typeface="Times New Roman"/>
              </a:rPr>
              <a:t>будут</a:t>
            </a:r>
            <a:r>
              <a:rPr sz="3200" b="1" spc="-10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даваться разъяснения</a:t>
            </a:r>
            <a:r>
              <a:rPr sz="3200" b="1" spc="-10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относительно</a:t>
            </a:r>
            <a:r>
              <a:rPr sz="3200" b="1" spc="-114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Единой</a:t>
            </a:r>
            <a:r>
              <a:rPr sz="3200" b="1" spc="-95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методики </a:t>
            </a:r>
            <a:r>
              <a:rPr sz="3200" b="1" dirty="0">
                <a:latin typeface="Times New Roman"/>
                <a:cs typeface="Times New Roman"/>
              </a:rPr>
              <a:t>социально</a:t>
            </a:r>
            <a:r>
              <a:rPr sz="3200" b="1" spc="-50" dirty="0">
                <a:latin typeface="Times New Roman"/>
                <a:cs typeface="Times New Roman"/>
              </a:rPr>
              <a:t> </a:t>
            </a:r>
            <a:r>
              <a:rPr sz="3200" b="1" spc="-20" dirty="0">
                <a:latin typeface="Times New Roman"/>
                <a:cs typeface="Times New Roman"/>
              </a:rPr>
              <a:t>психологического</a:t>
            </a:r>
            <a:r>
              <a:rPr sz="3200" b="1" spc="-70" dirty="0">
                <a:latin typeface="Times New Roman"/>
                <a:cs typeface="Times New Roman"/>
              </a:rPr>
              <a:t> </a:t>
            </a:r>
            <a:r>
              <a:rPr sz="3200" b="1" spc="-10" dirty="0">
                <a:latin typeface="Times New Roman"/>
                <a:cs typeface="Times New Roman"/>
              </a:rPr>
              <a:t>тестирования?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8306" y="3312109"/>
            <a:ext cx="10235565" cy="2677795"/>
          </a:xfrm>
          <a:custGeom>
            <a:avLst/>
            <a:gdLst/>
            <a:ahLst/>
            <a:cxnLst/>
            <a:rect l="l" t="t" r="r" b="b"/>
            <a:pathLst>
              <a:path w="10235565" h="2677795">
                <a:moveTo>
                  <a:pt x="10235438" y="0"/>
                </a:moveTo>
                <a:lnTo>
                  <a:pt x="0" y="0"/>
                </a:lnTo>
                <a:lnTo>
                  <a:pt x="0" y="2677668"/>
                </a:lnTo>
                <a:lnTo>
                  <a:pt x="10235438" y="2677668"/>
                </a:lnTo>
                <a:lnTo>
                  <a:pt x="10235438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3548" y="3333750"/>
            <a:ext cx="10060305" cy="2573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Все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ответы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будут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даваться</a:t>
            </a:r>
            <a:endParaRPr sz="28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</a:pPr>
            <a:r>
              <a:rPr sz="2800" b="1" dirty="0">
                <a:latin typeface="Times New Roman"/>
                <a:cs typeface="Times New Roman"/>
              </a:rPr>
              <a:t>на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основе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официального</a:t>
            </a:r>
            <a:r>
              <a:rPr sz="2800" b="1" spc="-65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Руководства</a:t>
            </a:r>
            <a:r>
              <a:rPr sz="2800" b="1" spc="-8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по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использованию</a:t>
            </a:r>
            <a:endParaRPr sz="2800">
              <a:latin typeface="Times New Roman"/>
              <a:cs typeface="Times New Roman"/>
            </a:endParaRPr>
          </a:p>
          <a:p>
            <a:pPr marL="12700" marR="5080" indent="4445" algn="ctr">
              <a:lnSpc>
                <a:spcPct val="99100"/>
              </a:lnSpc>
              <a:spcBef>
                <a:spcPts val="30"/>
              </a:spcBef>
            </a:pPr>
            <a:r>
              <a:rPr sz="2800" spc="-10" dirty="0">
                <a:latin typeface="Times New Roman"/>
                <a:cs typeface="Times New Roman"/>
              </a:rPr>
              <a:t>методики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социально-</a:t>
            </a:r>
            <a:r>
              <a:rPr sz="2800" spc="-30" dirty="0">
                <a:latin typeface="Times New Roman"/>
                <a:cs typeface="Times New Roman"/>
              </a:rPr>
              <a:t>психологического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тестирования, </a:t>
            </a:r>
            <a:r>
              <a:rPr sz="2800" b="1" spc="-20" dirty="0">
                <a:latin typeface="Times New Roman"/>
                <a:cs typeface="Times New Roman"/>
              </a:rPr>
              <a:t>утвержденного</a:t>
            </a:r>
            <a:r>
              <a:rPr sz="2800" b="1" spc="-9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Департаментом</a:t>
            </a:r>
            <a:r>
              <a:rPr sz="2800" b="1" spc="-85" dirty="0">
                <a:latin typeface="Times New Roman"/>
                <a:cs typeface="Times New Roman"/>
              </a:rPr>
              <a:t> </a:t>
            </a:r>
            <a:r>
              <a:rPr sz="2800" b="1" spc="-30" dirty="0">
                <a:latin typeface="Times New Roman"/>
                <a:cs typeface="Times New Roman"/>
              </a:rPr>
              <a:t>государственной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политики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spc="-50" dirty="0">
                <a:latin typeface="Times New Roman"/>
                <a:cs typeface="Times New Roman"/>
              </a:rPr>
              <a:t>в </a:t>
            </a:r>
            <a:r>
              <a:rPr sz="2800" dirty="0">
                <a:latin typeface="Times New Roman"/>
                <a:cs typeface="Times New Roman"/>
              </a:rPr>
              <a:t>сфере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защиты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прав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детей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Министерства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просвещения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Российской Федерации.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7297" y="1330401"/>
            <a:ext cx="10117455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169545" marR="161290" indent="443230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5.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На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что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направлена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методика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социально- </a:t>
            </a:r>
            <a:r>
              <a:rPr sz="3600" b="1" spc="-20" dirty="0">
                <a:latin typeface="Times New Roman"/>
                <a:cs typeface="Times New Roman"/>
              </a:rPr>
              <a:t>психологического</a:t>
            </a:r>
            <a:r>
              <a:rPr sz="3600" b="1" spc="-7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тестирования,</a:t>
            </a:r>
            <a:r>
              <a:rPr sz="3600" b="1" spc="-6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6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чем</a:t>
            </a:r>
            <a:r>
              <a:rPr sz="3600" b="1" spc="-6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ее</a:t>
            </a:r>
            <a:r>
              <a:rPr sz="3600" b="1" spc="-6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суть?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3036150"/>
            <a:ext cx="9733915" cy="2677795"/>
          </a:xfrm>
          <a:custGeom>
            <a:avLst/>
            <a:gdLst/>
            <a:ahLst/>
            <a:cxnLst/>
            <a:rect l="l" t="t" r="r" b="b"/>
            <a:pathLst>
              <a:path w="9733915" h="2677795">
                <a:moveTo>
                  <a:pt x="9733915" y="0"/>
                </a:moveTo>
                <a:lnTo>
                  <a:pt x="0" y="0"/>
                </a:lnTo>
                <a:lnTo>
                  <a:pt x="0" y="2677667"/>
                </a:lnTo>
                <a:lnTo>
                  <a:pt x="9733915" y="26776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07972" y="3057524"/>
            <a:ext cx="9577070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b="1" dirty="0">
                <a:latin typeface="Times New Roman"/>
                <a:cs typeface="Times New Roman"/>
              </a:rPr>
              <a:t>Методика</a:t>
            </a:r>
            <a:r>
              <a:rPr sz="2800" b="1" spc="54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не</a:t>
            </a:r>
            <a:r>
              <a:rPr sz="2800" b="1" spc="53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оценивает</a:t>
            </a:r>
            <a:r>
              <a:rPr sz="2800" b="1" spc="55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детей!</a:t>
            </a:r>
            <a:r>
              <a:rPr sz="2800" b="1" spc="5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При</a:t>
            </a:r>
            <a:r>
              <a:rPr sz="2800" spc="545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работе</a:t>
            </a:r>
            <a:r>
              <a:rPr sz="2800" spc="54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с</a:t>
            </a:r>
            <a:r>
              <a:rPr sz="2800" spc="540" dirty="0">
                <a:latin typeface="Times New Roman"/>
                <a:cs typeface="Times New Roman"/>
              </a:rPr>
              <a:t>  </a:t>
            </a:r>
            <a:r>
              <a:rPr sz="2800" spc="-25" dirty="0">
                <a:latin typeface="Times New Roman"/>
                <a:cs typeface="Times New Roman"/>
              </a:rPr>
              <a:t>ней </a:t>
            </a:r>
            <a:r>
              <a:rPr sz="2800" dirty="0">
                <a:latin typeface="Times New Roman"/>
                <a:cs typeface="Times New Roman"/>
              </a:rPr>
              <a:t>подростки,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юноши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девушки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сами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оценивают</a:t>
            </a:r>
            <a:r>
              <a:rPr sz="2800" spc="3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социально- психологические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условия,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которых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находятся.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dirty="0">
                <a:latin typeface="Times New Roman"/>
                <a:cs typeface="Times New Roman"/>
              </a:rPr>
              <a:t>Это</a:t>
            </a:r>
            <a:r>
              <a:rPr sz="2800" spc="580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опрос,</a:t>
            </a:r>
            <a:r>
              <a:rPr sz="2800" b="1" spc="58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выявляющий</a:t>
            </a:r>
            <a:r>
              <a:rPr sz="2800" b="1" spc="585" dirty="0">
                <a:latin typeface="Times New Roman"/>
                <a:cs typeface="Times New Roman"/>
              </a:rPr>
              <a:t>  </a:t>
            </a:r>
            <a:r>
              <a:rPr sz="2800" b="1" dirty="0">
                <a:latin typeface="Times New Roman"/>
                <a:cs typeface="Times New Roman"/>
              </a:rPr>
              <a:t>мнения,</a:t>
            </a:r>
            <a:r>
              <a:rPr sz="2800" b="1" spc="580" dirty="0">
                <a:latin typeface="Times New Roman"/>
                <a:cs typeface="Times New Roman"/>
              </a:rPr>
              <a:t>  </a:t>
            </a:r>
            <a:r>
              <a:rPr sz="2800" dirty="0">
                <a:latin typeface="Times New Roman"/>
                <a:cs typeface="Times New Roman"/>
              </a:rPr>
              <a:t>представления</a:t>
            </a:r>
            <a:r>
              <a:rPr sz="2800" spc="590" dirty="0">
                <a:latin typeface="Times New Roman"/>
                <a:cs typeface="Times New Roman"/>
              </a:rPr>
              <a:t>  </a:t>
            </a:r>
            <a:r>
              <a:rPr sz="2800" spc="-50" dirty="0">
                <a:latin typeface="Times New Roman"/>
                <a:cs typeface="Times New Roman"/>
              </a:rPr>
              <a:t>и </a:t>
            </a:r>
            <a:r>
              <a:rPr sz="2800" dirty="0">
                <a:latin typeface="Times New Roman"/>
                <a:cs typeface="Times New Roman"/>
              </a:rPr>
              <a:t>позиции</a:t>
            </a:r>
            <a:r>
              <a:rPr sz="2800" spc="47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обучающихся</a:t>
            </a:r>
            <a:r>
              <a:rPr sz="2800" spc="47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относительно</a:t>
            </a:r>
            <a:r>
              <a:rPr sz="2800" spc="480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их</a:t>
            </a:r>
            <a:r>
              <a:rPr sz="2800" spc="475" dirty="0">
                <a:latin typeface="Times New Roman"/>
                <a:cs typeface="Times New Roman"/>
              </a:rPr>
              <a:t>   </a:t>
            </a:r>
            <a:r>
              <a:rPr sz="2800" dirty="0">
                <a:latin typeface="Times New Roman"/>
                <a:cs typeface="Times New Roman"/>
              </a:rPr>
              <a:t>самих</a:t>
            </a:r>
            <a:r>
              <a:rPr sz="2800" spc="475" dirty="0">
                <a:latin typeface="Times New Roman"/>
                <a:cs typeface="Times New Roman"/>
              </a:rPr>
              <a:t>   </a:t>
            </a:r>
            <a:r>
              <a:rPr sz="2800" spc="-50" dirty="0">
                <a:latin typeface="Times New Roman"/>
                <a:cs typeface="Times New Roman"/>
              </a:rPr>
              <a:t>и </a:t>
            </a:r>
            <a:r>
              <a:rPr sz="2800" spc="-10" dirty="0">
                <a:latin typeface="Times New Roman"/>
                <a:cs typeface="Times New Roman"/>
              </a:rPr>
              <a:t>обстоятельств,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которых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они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находятся.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4150" y="1290523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250190" marR="242570" indent="1278890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6.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Выявляет</a:t>
            </a:r>
            <a:r>
              <a:rPr sz="3600" b="1" spc="-7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ли</a:t>
            </a:r>
            <a:r>
              <a:rPr sz="3600" b="1" spc="-8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методика</a:t>
            </a:r>
            <a:r>
              <a:rPr sz="3600" b="1" spc="-9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СПТ </a:t>
            </a:r>
            <a:r>
              <a:rPr sz="3600" b="1" spc="-10" dirty="0">
                <a:latin typeface="Times New Roman"/>
                <a:cs typeface="Times New Roman"/>
              </a:rPr>
              <a:t>наркопотребление</a:t>
            </a:r>
            <a:r>
              <a:rPr sz="3600" b="1" spc="-114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или</a:t>
            </a:r>
            <a:r>
              <a:rPr sz="3600" b="1" spc="-114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наркозависимость?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99540" y="2731338"/>
            <a:ext cx="9733915" cy="3352800"/>
          </a:xfrm>
          <a:custGeom>
            <a:avLst/>
            <a:gdLst/>
            <a:ahLst/>
            <a:cxnLst/>
            <a:rect l="l" t="t" r="r" b="b"/>
            <a:pathLst>
              <a:path w="9733915" h="3352800">
                <a:moveTo>
                  <a:pt x="9733915" y="0"/>
                </a:moveTo>
                <a:lnTo>
                  <a:pt x="0" y="0"/>
                </a:lnTo>
                <a:lnTo>
                  <a:pt x="0" y="3352800"/>
                </a:lnTo>
                <a:lnTo>
                  <a:pt x="9733915" y="335280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08959" y="2655679"/>
            <a:ext cx="7245350" cy="12668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69875" marR="5080" indent="-257810">
              <a:lnSpc>
                <a:spcPct val="108300"/>
              </a:lnSpc>
              <a:spcBef>
                <a:spcPts val="355"/>
              </a:spcBef>
              <a:tabLst>
                <a:tab pos="1082040" algn="l"/>
                <a:tab pos="2418715" algn="l"/>
                <a:tab pos="2962910" algn="l"/>
                <a:tab pos="3141345" algn="l"/>
                <a:tab pos="4276725" algn="l"/>
                <a:tab pos="5555615" algn="l"/>
                <a:tab pos="6482080" algn="l"/>
                <a:tab pos="6710680" algn="l"/>
              </a:tabLst>
            </a:pPr>
            <a:r>
              <a:rPr sz="4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не</a:t>
            </a:r>
            <a:r>
              <a:rPr sz="4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может</a:t>
            </a:r>
            <a:r>
              <a:rPr sz="4400" b="1" dirty="0">
                <a:solidFill>
                  <a:srgbClr val="FF0000"/>
                </a:solidFill>
                <a:latin typeface="Times New Roman"/>
                <a:cs typeface="Times New Roman"/>
              </a:rPr>
              <a:t>		</a:t>
            </a:r>
            <a:r>
              <a:rPr sz="2800" spc="-20" dirty="0">
                <a:latin typeface="Times New Roman"/>
                <a:cs typeface="Times New Roman"/>
              </a:rPr>
              <a:t>быть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использована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25" dirty="0">
                <a:latin typeface="Times New Roman"/>
                <a:cs typeface="Times New Roman"/>
              </a:rPr>
              <a:t>для </a:t>
            </a:r>
            <a:r>
              <a:rPr sz="2800" spc="-10" dirty="0">
                <a:latin typeface="Times New Roman"/>
                <a:cs typeface="Times New Roman"/>
              </a:rPr>
              <a:t>заключения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0" dirty="0">
                <a:latin typeface="Times New Roman"/>
                <a:cs typeface="Times New Roman"/>
              </a:rPr>
              <a:t>о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наркотической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или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иной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8382" y="2851182"/>
            <a:ext cx="2246630" cy="152717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 indent="449580">
              <a:lnSpc>
                <a:spcPct val="114700"/>
              </a:lnSpc>
              <a:spcBef>
                <a:spcPts val="360"/>
              </a:spcBef>
            </a:pPr>
            <a:r>
              <a:rPr sz="2800" spc="-10" dirty="0">
                <a:latin typeface="Times New Roman"/>
                <a:cs typeface="Times New Roman"/>
              </a:rPr>
              <a:t>Методика </a:t>
            </a:r>
            <a:r>
              <a:rPr sz="2800" spc="-25" dirty="0">
                <a:latin typeface="Times New Roman"/>
                <a:cs typeface="Times New Roman"/>
              </a:rPr>
              <a:t>формулировки </a:t>
            </a:r>
            <a:r>
              <a:rPr sz="2800" spc="-10" dirty="0">
                <a:latin typeface="Times New Roman"/>
                <a:cs typeface="Times New Roman"/>
              </a:rPr>
              <a:t>зависимости.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382" y="4506696"/>
            <a:ext cx="9577705" cy="13944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49580" algn="just">
              <a:lnSpc>
                <a:spcPct val="107000"/>
              </a:lnSpc>
              <a:spcBef>
                <a:spcPts val="90"/>
              </a:spcBef>
            </a:pPr>
            <a:r>
              <a:rPr sz="2800" dirty="0">
                <a:latin typeface="Times New Roman"/>
                <a:cs typeface="Times New Roman"/>
              </a:rPr>
              <a:t>Она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выявляет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социально-</a:t>
            </a:r>
            <a:r>
              <a:rPr sz="2800" b="1" dirty="0">
                <a:latin typeface="Times New Roman"/>
                <a:cs typeface="Times New Roman"/>
              </a:rPr>
              <a:t>психологические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предпосылки</a:t>
            </a:r>
            <a:r>
              <a:rPr sz="2800" spc="-10" dirty="0">
                <a:latin typeface="Times New Roman"/>
                <a:cs typeface="Times New Roman"/>
              </a:rPr>
              <a:t>, </a:t>
            </a:r>
            <a:r>
              <a:rPr sz="2800" dirty="0">
                <a:latin typeface="Times New Roman"/>
                <a:cs typeface="Times New Roman"/>
              </a:rPr>
              <a:t>которые</a:t>
            </a:r>
            <a:r>
              <a:rPr sz="2800" spc="365" dirty="0">
                <a:latin typeface="Times New Roman"/>
                <a:cs typeface="Times New Roman"/>
              </a:rPr>
              <a:t>    </a:t>
            </a:r>
            <a:r>
              <a:rPr sz="2800" b="1" dirty="0">
                <a:latin typeface="Times New Roman"/>
                <a:cs typeface="Times New Roman"/>
              </a:rPr>
              <a:t>в</a:t>
            </a:r>
            <a:r>
              <a:rPr sz="2800" b="1" spc="365" dirty="0">
                <a:latin typeface="Times New Roman"/>
                <a:cs typeface="Times New Roman"/>
              </a:rPr>
              <a:t>    </a:t>
            </a:r>
            <a:r>
              <a:rPr sz="2800" b="1" dirty="0">
                <a:latin typeface="Times New Roman"/>
                <a:cs typeface="Times New Roman"/>
              </a:rPr>
              <a:t>определенных</a:t>
            </a:r>
            <a:r>
              <a:rPr sz="2800" b="1" spc="365" dirty="0">
                <a:latin typeface="Times New Roman"/>
                <a:cs typeface="Times New Roman"/>
              </a:rPr>
              <a:t>    </a:t>
            </a:r>
            <a:r>
              <a:rPr sz="2800" b="1" dirty="0">
                <a:latin typeface="Times New Roman"/>
                <a:cs typeface="Times New Roman"/>
              </a:rPr>
              <a:t>обстоятельствах</a:t>
            </a:r>
            <a:r>
              <a:rPr sz="2800" b="1" spc="365" dirty="0">
                <a:latin typeface="Times New Roman"/>
                <a:cs typeface="Times New Roman"/>
              </a:rPr>
              <a:t>    </a:t>
            </a:r>
            <a:r>
              <a:rPr sz="2800" b="1" spc="-10" dirty="0">
                <a:latin typeface="Times New Roman"/>
                <a:cs typeface="Times New Roman"/>
              </a:rPr>
              <a:t>могут </a:t>
            </a:r>
            <a:r>
              <a:rPr sz="2800" b="1" spc="-25" dirty="0">
                <a:latin typeface="Times New Roman"/>
                <a:cs typeface="Times New Roman"/>
              </a:rPr>
              <a:t>спровоцировать</a:t>
            </a:r>
            <a:r>
              <a:rPr sz="2800" b="1" spc="-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желание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попробовать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наркотик.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1378" y="1364818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62230" rIns="0" bIns="0" rtlCol="0">
            <a:spAutoFit/>
          </a:bodyPr>
          <a:lstStyle/>
          <a:p>
            <a:pPr marL="728980" marR="506095" indent="-213360">
              <a:lnSpc>
                <a:spcPts val="4190"/>
              </a:lnSpc>
              <a:spcBef>
                <a:spcPts val="490"/>
              </a:spcBef>
            </a:pPr>
            <a:r>
              <a:rPr sz="3600" b="1" dirty="0">
                <a:latin typeface="Times New Roman"/>
                <a:cs typeface="Times New Roman"/>
              </a:rPr>
              <a:t>7.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Кто</a:t>
            </a:r>
            <a:r>
              <a:rPr sz="3600" b="1" spc="-12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может</a:t>
            </a:r>
            <a:r>
              <a:rPr sz="3600" b="1" spc="-114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дать</a:t>
            </a:r>
            <a:r>
              <a:rPr sz="3600" b="1" spc="-120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заключение</a:t>
            </a:r>
            <a:r>
              <a:rPr sz="3600" b="1" spc="-1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о</a:t>
            </a:r>
            <a:r>
              <a:rPr sz="3600" b="1" spc="-114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том,</a:t>
            </a:r>
            <a:r>
              <a:rPr sz="3600" b="1" spc="-110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что </a:t>
            </a:r>
            <a:r>
              <a:rPr sz="3600" b="1" dirty="0">
                <a:latin typeface="Times New Roman"/>
                <a:cs typeface="Times New Roman"/>
              </a:rPr>
              <a:t>Ваш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ребенок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употребляет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наркотики?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12723" y="3144278"/>
            <a:ext cx="10117455" cy="2727325"/>
          </a:xfrm>
          <a:custGeom>
            <a:avLst/>
            <a:gdLst/>
            <a:ahLst/>
            <a:cxnLst/>
            <a:rect l="l" t="t" r="r" b="b"/>
            <a:pathLst>
              <a:path w="10117455" h="2727325">
                <a:moveTo>
                  <a:pt x="10117455" y="0"/>
                </a:moveTo>
                <a:lnTo>
                  <a:pt x="0" y="0"/>
                </a:lnTo>
                <a:lnTo>
                  <a:pt x="0" y="2727071"/>
                </a:lnTo>
                <a:lnTo>
                  <a:pt x="10117455" y="2727071"/>
                </a:lnTo>
                <a:lnTo>
                  <a:pt x="1011745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91590" y="3129711"/>
            <a:ext cx="9961880" cy="2635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448945" algn="just">
              <a:lnSpc>
                <a:spcPct val="107100"/>
              </a:lnSpc>
              <a:spcBef>
                <a:spcPts val="90"/>
              </a:spcBef>
            </a:pPr>
            <a:r>
              <a:rPr sz="3200" dirty="0">
                <a:latin typeface="Times New Roman"/>
                <a:cs typeface="Times New Roman"/>
              </a:rPr>
              <a:t>Такое</a:t>
            </a:r>
            <a:r>
              <a:rPr sz="3200" spc="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заключение</a:t>
            </a:r>
            <a:r>
              <a:rPr sz="3200" spc="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может</a:t>
            </a:r>
            <a:r>
              <a:rPr sz="3200" spc="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дать</a:t>
            </a:r>
            <a:r>
              <a:rPr sz="3200" spc="8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только</a:t>
            </a:r>
            <a:r>
              <a:rPr sz="3200" b="1" spc="85" dirty="0">
                <a:latin typeface="Times New Roman"/>
                <a:cs typeface="Times New Roman"/>
              </a:rPr>
              <a:t> </a:t>
            </a:r>
            <a:r>
              <a:rPr sz="3200" b="1" spc="-40" dirty="0">
                <a:latin typeface="Times New Roman"/>
                <a:cs typeface="Times New Roman"/>
              </a:rPr>
              <a:t>врач-</a:t>
            </a:r>
            <a:r>
              <a:rPr sz="3200" b="1" spc="-10" dirty="0">
                <a:latin typeface="Times New Roman"/>
                <a:cs typeface="Times New Roman"/>
              </a:rPr>
              <a:t>нарколог </a:t>
            </a:r>
            <a:r>
              <a:rPr sz="3200" dirty="0">
                <a:latin typeface="Times New Roman"/>
                <a:cs typeface="Times New Roman"/>
              </a:rPr>
              <a:t>после</a:t>
            </a:r>
            <a:r>
              <a:rPr sz="3200" spc="60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проведения</a:t>
            </a:r>
            <a:r>
              <a:rPr sz="3200" spc="595" dirty="0">
                <a:latin typeface="Times New Roman"/>
                <a:cs typeface="Times New Roman"/>
              </a:rPr>
              <a:t>  </a:t>
            </a:r>
            <a:r>
              <a:rPr sz="3200" dirty="0">
                <a:latin typeface="Times New Roman"/>
                <a:cs typeface="Times New Roman"/>
              </a:rPr>
              <a:t>профилактического</a:t>
            </a:r>
            <a:r>
              <a:rPr sz="3200" spc="605" dirty="0">
                <a:latin typeface="Times New Roman"/>
                <a:cs typeface="Times New Roman"/>
              </a:rPr>
              <a:t>  </a:t>
            </a:r>
            <a:r>
              <a:rPr sz="3200" spc="-10" dirty="0">
                <a:latin typeface="Times New Roman"/>
                <a:cs typeface="Times New Roman"/>
              </a:rPr>
              <a:t>медицинского </a:t>
            </a:r>
            <a:r>
              <a:rPr sz="3200" dirty="0">
                <a:latin typeface="Times New Roman"/>
                <a:cs typeface="Times New Roman"/>
              </a:rPr>
              <a:t>осмотра,</a:t>
            </a:r>
            <a:r>
              <a:rPr sz="3200" spc="60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включающего</a:t>
            </a:r>
            <a:r>
              <a:rPr sz="3200" spc="6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забор</a:t>
            </a:r>
            <a:r>
              <a:rPr sz="3200" spc="5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5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анализ</a:t>
            </a:r>
            <a:r>
              <a:rPr sz="3200" spc="60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биологического </a:t>
            </a:r>
            <a:r>
              <a:rPr sz="3200" dirty="0">
                <a:latin typeface="Times New Roman"/>
                <a:cs typeface="Times New Roman"/>
              </a:rPr>
              <a:t>материала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(кровь,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моча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т.д.)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с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использованием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химико- </a:t>
            </a:r>
            <a:r>
              <a:rPr sz="3200" spc="-30" dirty="0">
                <a:latin typeface="Times New Roman"/>
                <a:cs typeface="Times New Roman"/>
              </a:rPr>
              <a:t>токсикологического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исследования.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0038" y="1172083"/>
            <a:ext cx="9792970" cy="1754505"/>
          </a:xfrm>
          <a:prstGeom prst="rect">
            <a:avLst/>
          </a:prstGeom>
          <a:solidFill>
            <a:srgbClr val="EBD18B"/>
          </a:solidFill>
        </p:spPr>
        <p:txBody>
          <a:bodyPr vert="horz" wrap="square" lIns="0" tIns="31114" rIns="0" bIns="0" rtlCol="0">
            <a:spAutoFit/>
          </a:bodyPr>
          <a:lstStyle/>
          <a:p>
            <a:pPr marL="742315">
              <a:lnSpc>
                <a:spcPct val="100000"/>
              </a:lnSpc>
              <a:spcBef>
                <a:spcPts val="244"/>
              </a:spcBef>
            </a:pPr>
            <a:r>
              <a:rPr sz="3600" b="1" dirty="0">
                <a:latin typeface="Times New Roman"/>
                <a:cs typeface="Times New Roman"/>
              </a:rPr>
              <a:t>8.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Можно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ли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сказать,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что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spc="-20" dirty="0">
                <a:latin typeface="Times New Roman"/>
                <a:cs typeface="Times New Roman"/>
              </a:rPr>
              <a:t>методика</a:t>
            </a:r>
            <a:r>
              <a:rPr sz="3600" b="1" spc="-105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СПТ</a:t>
            </a:r>
            <a:endParaRPr sz="3600">
              <a:latin typeface="Times New Roman"/>
              <a:cs typeface="Times New Roman"/>
            </a:endParaRPr>
          </a:p>
          <a:p>
            <a:pPr marL="591185" marR="221615" indent="-364490">
              <a:lnSpc>
                <a:spcPts val="4190"/>
              </a:lnSpc>
              <a:spcBef>
                <a:spcPts val="245"/>
              </a:spcBef>
            </a:pPr>
            <a:r>
              <a:rPr sz="3600" b="1" dirty="0">
                <a:latin typeface="Times New Roman"/>
                <a:cs typeface="Times New Roman"/>
              </a:rPr>
              <a:t>изучает</a:t>
            </a:r>
            <a:r>
              <a:rPr sz="3600" b="1" spc="-175" dirty="0">
                <a:latin typeface="Times New Roman"/>
                <a:cs typeface="Times New Roman"/>
              </a:rPr>
              <a:t> </a:t>
            </a:r>
            <a:r>
              <a:rPr sz="3600" b="1" spc="-25" dirty="0">
                <a:latin typeface="Times New Roman"/>
                <a:cs typeface="Times New Roman"/>
              </a:rPr>
              <a:t>«глубинные</a:t>
            </a:r>
            <a:r>
              <a:rPr sz="3600" b="1" spc="-14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психические</a:t>
            </a:r>
            <a:r>
              <a:rPr sz="3600" b="1" spc="-15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проблемы» обучающегося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и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«копается</a:t>
            </a:r>
            <a:r>
              <a:rPr sz="3600" b="1" spc="-95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в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его</a:t>
            </a:r>
            <a:r>
              <a:rPr sz="3600" b="1" spc="-100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мозгах»?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70038" y="3087941"/>
            <a:ext cx="9792970" cy="3067050"/>
          </a:xfrm>
          <a:custGeom>
            <a:avLst/>
            <a:gdLst/>
            <a:ahLst/>
            <a:cxnLst/>
            <a:rect l="l" t="t" r="r" b="b"/>
            <a:pathLst>
              <a:path w="9792970" h="3067050">
                <a:moveTo>
                  <a:pt x="9792970" y="0"/>
                </a:moveTo>
                <a:lnTo>
                  <a:pt x="0" y="0"/>
                </a:lnTo>
                <a:lnTo>
                  <a:pt x="0" y="3066542"/>
                </a:lnTo>
                <a:lnTo>
                  <a:pt x="9792970" y="3066542"/>
                </a:lnTo>
                <a:lnTo>
                  <a:pt x="9792970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48867" y="3079724"/>
            <a:ext cx="3020695" cy="937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49580">
              <a:lnSpc>
                <a:spcPct val="106900"/>
              </a:lnSpc>
              <a:spcBef>
                <a:spcPts val="95"/>
              </a:spcBef>
              <a:tabLst>
                <a:tab pos="1524635" algn="l"/>
              </a:tabLst>
            </a:pPr>
            <a:r>
              <a:rPr sz="2800" spc="-20" dirty="0">
                <a:latin typeface="Times New Roman"/>
                <a:cs typeface="Times New Roman"/>
              </a:rPr>
              <a:t>Нет.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Times New Roman"/>
                <a:cs typeface="Times New Roman"/>
              </a:rPr>
              <a:t>Методика </a:t>
            </a:r>
            <a:r>
              <a:rPr sz="2800" spc="-10" dirty="0">
                <a:latin typeface="Times New Roman"/>
                <a:cs typeface="Times New Roman"/>
              </a:rPr>
              <a:t>психиатрической.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1659" y="3079724"/>
            <a:ext cx="6492875" cy="937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84480">
              <a:lnSpc>
                <a:spcPct val="106900"/>
              </a:lnSpc>
              <a:spcBef>
                <a:spcPts val="95"/>
              </a:spcBef>
              <a:tabLst>
                <a:tab pos="1064260" algn="l"/>
                <a:tab pos="1871980" algn="l"/>
                <a:tab pos="2813685" algn="l"/>
                <a:tab pos="3627754" algn="l"/>
                <a:tab pos="4205605" algn="l"/>
                <a:tab pos="5034280" algn="l"/>
                <a:tab pos="6095365" algn="l"/>
              </a:tabLst>
            </a:pPr>
            <a:r>
              <a:rPr sz="2800" spc="-25" dirty="0">
                <a:latin typeface="Times New Roman"/>
                <a:cs typeface="Times New Roman"/>
              </a:rPr>
              <a:t>не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6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является	</a:t>
            </a:r>
            <a:r>
              <a:rPr sz="2800" spc="-25" dirty="0">
                <a:latin typeface="Times New Roman"/>
                <a:cs typeface="Times New Roman"/>
              </a:rPr>
              <a:t>ни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клинической,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ни Она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spc="-25" dirty="0">
                <a:latin typeface="Times New Roman"/>
                <a:cs typeface="Times New Roman"/>
              </a:rPr>
              <a:t>не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направлена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5" dirty="0">
                <a:latin typeface="Times New Roman"/>
                <a:cs typeface="Times New Roman"/>
              </a:rPr>
              <a:t>на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10" dirty="0">
                <a:latin typeface="Times New Roman"/>
                <a:cs typeface="Times New Roman"/>
              </a:rPr>
              <a:t>изучение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8867" y="4022597"/>
            <a:ext cx="9636125" cy="2051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Times New Roman"/>
                <a:cs typeface="Times New Roman"/>
              </a:rPr>
              <a:t>глубинных</a:t>
            </a:r>
            <a:r>
              <a:rPr sz="2800" b="1" spc="-12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особенностей</a:t>
            </a:r>
            <a:r>
              <a:rPr sz="2800" b="1" spc="-13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психики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12700" marR="5080" indent="449580" algn="just">
              <a:lnSpc>
                <a:spcPct val="107200"/>
              </a:lnSpc>
              <a:spcBef>
                <a:spcPts val="1785"/>
              </a:spcBef>
            </a:pPr>
            <a:r>
              <a:rPr sz="2800" dirty="0">
                <a:latin typeface="Times New Roman"/>
                <a:cs typeface="Times New Roman"/>
              </a:rPr>
              <a:t>Методика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оценивает</a:t>
            </a:r>
            <a:r>
              <a:rPr sz="2800" b="1" spc="2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степень</a:t>
            </a:r>
            <a:r>
              <a:rPr sz="2800" spc="2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неблагоприятности</a:t>
            </a:r>
            <a:r>
              <a:rPr sz="2800" spc="3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условий, </a:t>
            </a:r>
            <a:r>
              <a:rPr sz="2800" dirty="0">
                <a:latin typeface="Times New Roman"/>
                <a:cs typeface="Times New Roman"/>
              </a:rPr>
              <a:t>в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которых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находится</a:t>
            </a:r>
            <a:r>
              <a:rPr sz="2800" spc="2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ребенок,</a:t>
            </a:r>
            <a:r>
              <a:rPr sz="2800" spc="3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и</a:t>
            </a:r>
            <a:r>
              <a:rPr sz="2800" spc="31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провоцирование</a:t>
            </a:r>
            <a:r>
              <a:rPr sz="2800" b="1" spc="30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ребенка</a:t>
            </a:r>
            <a:r>
              <a:rPr sz="2800" b="1" spc="320" dirty="0">
                <a:latin typeface="Times New Roman"/>
                <a:cs typeface="Times New Roman"/>
              </a:rPr>
              <a:t> </a:t>
            </a:r>
            <a:r>
              <a:rPr sz="2800" b="1" spc="-50" dirty="0">
                <a:latin typeface="Times New Roman"/>
                <a:cs typeface="Times New Roman"/>
              </a:rPr>
              <a:t>к </a:t>
            </a:r>
            <a:r>
              <a:rPr sz="2800" b="1" dirty="0">
                <a:latin typeface="Times New Roman"/>
                <a:cs typeface="Times New Roman"/>
              </a:rPr>
              <a:t>пробе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b="1" spc="-20" dirty="0">
                <a:latin typeface="Times New Roman"/>
                <a:cs typeface="Times New Roman"/>
              </a:rPr>
              <a:t>наркотика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этими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условиями.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1022</Words>
  <Application>Microsoft Office PowerPoint</Application>
  <PresentationFormat>Широкоэкранный</PresentationFormat>
  <Paragraphs>141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Lubov</dc:creator>
  <cp:lastModifiedBy>33</cp:lastModifiedBy>
  <cp:revision>1</cp:revision>
  <dcterms:created xsi:type="dcterms:W3CDTF">2024-09-12T06:38:00Z</dcterms:created>
  <dcterms:modified xsi:type="dcterms:W3CDTF">2024-09-12T06:37:02Z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2024-09-12T00:00:00Z</vt:filetime>
  </property>
  <property fmtid="{D5CDD505-2E9C-101B-9397-08002B2CF9AE}" pid="5" name="Producer">
    <vt:lpwstr>Microsoft® PowerPoint® 2010</vt:lpwstr>
  </property>
</Properties>
</file>